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3" r:id="rId10"/>
    <p:sldId id="272" r:id="rId11"/>
    <p:sldId id="264" r:id="rId12"/>
    <p:sldId id="265" r:id="rId13"/>
    <p:sldId id="266" r:id="rId14"/>
    <p:sldId id="267" r:id="rId15"/>
    <p:sldId id="268" r:id="rId16"/>
    <p:sldId id="269" r:id="rId17"/>
    <p:sldId id="270" r:id="rId18"/>
    <p:sldId id="271" r:id="rId19"/>
    <p:sldId id="274" r:id="rId20"/>
    <p:sldId id="275" r:id="rId21"/>
    <p:sldId id="276" r:id="rId22"/>
    <p:sldId id="277" r:id="rId23"/>
    <p:sldId id="278" r:id="rId24"/>
    <p:sldId id="279" r:id="rId25"/>
    <p:sldId id="280" r:id="rId26"/>
    <p:sldId id="281" r:id="rId27"/>
    <p:sldId id="282" r:id="rId28"/>
    <p:sldId id="283" r:id="rId29"/>
    <p:sldId id="312"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13" r:id="rId5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337CB0B8-B27E-4B11-9FB6-4B0DF054CD3C}" type="datetimeFigureOut">
              <a:rPr lang="es-MX" smtClean="0"/>
              <a:t>31/05/2017</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11" name="10 Marcador de número de diapositiva"/>
          <p:cNvSpPr>
            <a:spLocks noGrp="1"/>
          </p:cNvSpPr>
          <p:nvPr>
            <p:ph type="sldNum" sz="quarter" idx="12"/>
          </p:nvPr>
        </p:nvSpPr>
        <p:spPr/>
        <p:txBody>
          <a:bodyPr/>
          <a:lstStyle>
            <a:extLst/>
          </a:lstStyle>
          <a:p>
            <a:fld id="{D63CBD6A-AF34-4E2C-A0FF-8471B17E0CDD}"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37CB0B8-B27E-4B11-9FB6-4B0DF054CD3C}" type="datetimeFigureOut">
              <a:rPr lang="es-MX" smtClean="0"/>
              <a:t>31/05/2017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D63CBD6A-AF34-4E2C-A0FF-8471B17E0CDD}"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37CB0B8-B27E-4B11-9FB6-4B0DF054CD3C}" type="datetimeFigureOut">
              <a:rPr lang="es-MX" smtClean="0"/>
              <a:t>31/05/2017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D63CBD6A-AF34-4E2C-A0FF-8471B17E0CDD}"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37CB0B8-B27E-4B11-9FB6-4B0DF054CD3C}" type="datetimeFigureOut">
              <a:rPr lang="es-MX" smtClean="0"/>
              <a:t>31/05/2017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D63CBD6A-AF34-4E2C-A0FF-8471B17E0CDD}"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37CB0B8-B27E-4B11-9FB6-4B0DF054CD3C}" type="datetimeFigureOut">
              <a:rPr lang="es-MX" smtClean="0"/>
              <a:t>31/05/2017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D63CBD6A-AF34-4E2C-A0FF-8471B17E0CDD}"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37CB0B8-B27E-4B11-9FB6-4B0DF054CD3C}" type="datetimeFigureOut">
              <a:rPr lang="es-MX" smtClean="0"/>
              <a:t>31/05/2017</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D63CBD6A-AF34-4E2C-A0FF-8471B17E0CDD}"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37CB0B8-B27E-4B11-9FB6-4B0DF054CD3C}" type="datetimeFigureOut">
              <a:rPr lang="es-MX" smtClean="0"/>
              <a:t>31/05/2017</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D63CBD6A-AF34-4E2C-A0FF-8471B17E0CDD}"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337CB0B8-B27E-4B11-9FB6-4B0DF054CD3C}" type="datetimeFigureOut">
              <a:rPr lang="es-MX" smtClean="0"/>
              <a:t>31/05/2017</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D63CBD6A-AF34-4E2C-A0FF-8471B17E0CDD}"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337CB0B8-B27E-4B11-9FB6-4B0DF054CD3C}" type="datetimeFigureOut">
              <a:rPr lang="es-MX" smtClean="0"/>
              <a:t>31/05/2017</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D63CBD6A-AF34-4E2C-A0FF-8471B17E0CDD}"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37CB0B8-B27E-4B11-9FB6-4B0DF054CD3C}" type="datetimeFigureOut">
              <a:rPr lang="es-MX" smtClean="0"/>
              <a:t>31/05/2017</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D63CBD6A-AF34-4E2C-A0FF-8471B17E0CDD}"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37CB0B8-B27E-4B11-9FB6-4B0DF054CD3C}" type="datetimeFigureOut">
              <a:rPr lang="es-MX" smtClean="0"/>
              <a:t>31/05/2017</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D63CBD6A-AF34-4E2C-A0FF-8471B17E0CDD}" type="slidenum">
              <a:rPr lang="es-MX" smtClean="0"/>
              <a:t>‹Nº›</a:t>
            </a:fld>
            <a:endParaRPr lang="es-MX"/>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37CB0B8-B27E-4B11-9FB6-4B0DF054CD3C}" type="datetimeFigureOut">
              <a:rPr lang="es-MX" smtClean="0"/>
              <a:t>31/05/2017</a:t>
            </a:fld>
            <a:endParaRPr lang="es-MX"/>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MX"/>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63CBD6A-AF34-4E2C-A0FF-8471B17E0CDD}"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a:latin typeface="Californian FB" panose="0207040306080B030204" pitchFamily="18" charset="0"/>
              </a:rPr>
              <a:t> Las enfermedades crónico-degenerativas se han convertido en uno de los principales problemas de salud pública, debido a su crecimiento y a los altos costos de su tratamiento, </a:t>
            </a:r>
            <a:r>
              <a:rPr lang="es-MX" sz="2400" b="1" u="sng" dirty="0">
                <a:latin typeface="Californian FB" panose="0207040306080B030204" pitchFamily="18" charset="0"/>
              </a:rPr>
              <a:t>las dificultades para su prevención y las múltiples complicaciones de estas enfermedades.</a:t>
            </a: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2183069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i="1" u="sng" dirty="0" smtClean="0">
                <a:latin typeface="Californian FB" panose="0207040306080B030204" pitchFamily="18" charset="0"/>
              </a:rPr>
              <a:t>MITO O REALIDAD</a:t>
            </a:r>
          </a:p>
          <a:p>
            <a:pPr algn="just"/>
            <a:r>
              <a:rPr lang="es-MX" b="1" dirty="0" smtClean="0">
                <a:latin typeface="Californian FB" panose="0207040306080B030204" pitchFamily="18" charset="0"/>
              </a:rPr>
              <a:t>LA DIABETES ES MAS GRAVE EN MEXICO QUE CUALQUIER OTRO PAIS EN EL MUNDO, Y CUALES SERÍAN LOS CONDICIONANTES A ESTA SITUACIÓN</a:t>
            </a:r>
          </a:p>
          <a:p>
            <a:pPr algn="just"/>
            <a:endParaRPr lang="es-MX" b="1" dirty="0">
              <a:latin typeface="Californian FB" panose="0207040306080B030204" pitchFamily="18" charset="0"/>
            </a:endParaRPr>
          </a:p>
          <a:p>
            <a:pPr algn="just"/>
            <a:endParaRPr lang="es-MX"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24328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smtClean="0">
                <a:latin typeface="Californian FB" panose="0207040306080B030204" pitchFamily="18" charset="0"/>
              </a:rPr>
              <a:t>Desde el año de </a:t>
            </a:r>
            <a:r>
              <a:rPr lang="es-MX" b="1" dirty="0">
                <a:latin typeface="Californian FB" panose="0207040306080B030204" pitchFamily="18" charset="0"/>
              </a:rPr>
              <a:t>1940 la </a:t>
            </a:r>
            <a:r>
              <a:rPr lang="es-MX" b="1" dirty="0" smtClean="0">
                <a:latin typeface="Californian FB" panose="0207040306080B030204" pitchFamily="18" charset="0"/>
              </a:rPr>
              <a:t>Diabetes </a:t>
            </a:r>
            <a:r>
              <a:rPr lang="es-MX" b="1" dirty="0">
                <a:latin typeface="Californian FB" panose="0207040306080B030204" pitchFamily="18" charset="0"/>
              </a:rPr>
              <a:t>ya se encontraba dentro de las primeras 20 causas de mortalidad, con una tasa de 4.2 por 100 000 habitantes. Pese a ello, se la consideraba una enfermedad poco frecuente (1% de la población adulta). Las consecuencias de la enfermedad crecieron a partir de 1970, cuando la diabetes ocupó el 15º lugar como causa de muerte. </a:t>
            </a:r>
            <a:endParaRPr lang="es-MX"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4166892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smtClean="0">
                <a:latin typeface="Californian FB" panose="0207040306080B030204" pitchFamily="18" charset="0"/>
              </a:rPr>
              <a:t>En el año de 1980, diez </a:t>
            </a:r>
            <a:r>
              <a:rPr lang="es-MX" sz="2400" b="1" dirty="0">
                <a:latin typeface="Californian FB" panose="0207040306080B030204" pitchFamily="18" charset="0"/>
              </a:rPr>
              <a:t>años después ocupó el noveno lugar y para 1990 alcanzó el cuarto lugar como causa de mortalidad </a:t>
            </a:r>
            <a:r>
              <a:rPr lang="es-MX" sz="2400" b="1" dirty="0" smtClean="0">
                <a:latin typeface="Californian FB" panose="0207040306080B030204" pitchFamily="18" charset="0"/>
              </a:rPr>
              <a:t>general en México, lo que se explica por el incremento en las expectativas de vida, y la mala alimentación de un gran número de personas.</a:t>
            </a: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263384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a:latin typeface="Californian FB" panose="0207040306080B030204" pitchFamily="18" charset="0"/>
              </a:rPr>
              <a:t> A partir </a:t>
            </a:r>
            <a:r>
              <a:rPr lang="es-MX" b="1" dirty="0" smtClean="0">
                <a:latin typeface="Californian FB" panose="0207040306080B030204" pitchFamily="18" charset="0"/>
              </a:rPr>
              <a:t>del año </a:t>
            </a:r>
            <a:r>
              <a:rPr lang="es-MX" b="1" dirty="0">
                <a:latin typeface="Californian FB" panose="0207040306080B030204" pitchFamily="18" charset="0"/>
              </a:rPr>
              <a:t>2000, la </a:t>
            </a:r>
            <a:r>
              <a:rPr lang="es-MX" b="1" dirty="0" smtClean="0">
                <a:latin typeface="Californian FB" panose="0207040306080B030204" pitchFamily="18" charset="0"/>
              </a:rPr>
              <a:t>Diabetes se convierte en </a:t>
            </a:r>
            <a:r>
              <a:rPr lang="es-MX" b="1" dirty="0">
                <a:latin typeface="Californian FB" panose="0207040306080B030204" pitchFamily="18" charset="0"/>
              </a:rPr>
              <a:t>la primera causa de muerte en mujeres y la segunda en hombres. </a:t>
            </a:r>
            <a:endParaRPr lang="es-MX" b="1" dirty="0" smtClean="0">
              <a:latin typeface="Californian FB" panose="0207040306080B030204" pitchFamily="18" charset="0"/>
            </a:endParaRPr>
          </a:p>
          <a:p>
            <a:pPr algn="just"/>
            <a:r>
              <a:rPr lang="es-MX" b="1" dirty="0" smtClean="0">
                <a:latin typeface="Californian FB" panose="0207040306080B030204" pitchFamily="18" charset="0"/>
              </a:rPr>
              <a:t>Contrario </a:t>
            </a:r>
            <a:r>
              <a:rPr lang="es-MX" b="1" dirty="0">
                <a:latin typeface="Californian FB" panose="0207040306080B030204" pitchFamily="18" charset="0"/>
              </a:rPr>
              <a:t>a lo observado con otras </a:t>
            </a:r>
            <a:r>
              <a:rPr lang="es-MX" b="1" dirty="0" smtClean="0">
                <a:latin typeface="Californian FB" panose="0207040306080B030204" pitchFamily="18" charset="0"/>
              </a:rPr>
              <a:t>enfermedades crónico degenerativas, </a:t>
            </a:r>
            <a:r>
              <a:rPr lang="es-MX" b="1" dirty="0">
                <a:latin typeface="Californian FB" panose="0207040306080B030204" pitchFamily="18" charset="0"/>
              </a:rPr>
              <a:t>la tasa de mortalidad por </a:t>
            </a:r>
            <a:r>
              <a:rPr lang="es-MX" b="1" dirty="0" smtClean="0">
                <a:latin typeface="Californian FB" panose="0207040306080B030204" pitchFamily="18" charset="0"/>
              </a:rPr>
              <a:t>Diabetes aumentó </a:t>
            </a:r>
            <a:r>
              <a:rPr lang="es-MX" b="1" dirty="0">
                <a:latin typeface="Californian FB" panose="0207040306080B030204" pitchFamily="18" charset="0"/>
              </a:rPr>
              <a:t>desde el </a:t>
            </a:r>
            <a:r>
              <a:rPr lang="es-MX" b="1" dirty="0" smtClean="0">
                <a:latin typeface="Californian FB" panose="0207040306080B030204" pitchFamily="18" charset="0"/>
              </a:rPr>
              <a:t>mismo año en que se convierte en la primera causa de mortalidad.</a:t>
            </a: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592373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a:latin typeface="Californian FB" panose="0207040306080B030204" pitchFamily="18" charset="0"/>
              </a:rPr>
              <a:t>La obesidad en México es considerada un problema relativamente </a:t>
            </a:r>
            <a:r>
              <a:rPr lang="es-MX" sz="2400" b="1" dirty="0" smtClean="0">
                <a:latin typeface="Californian FB" panose="0207040306080B030204" pitchFamily="18" charset="0"/>
              </a:rPr>
              <a:t>nuevo, se ubica en el año </a:t>
            </a:r>
            <a:r>
              <a:rPr lang="es-MX" sz="2400" b="1" dirty="0">
                <a:latin typeface="Californian FB" panose="0207040306080B030204" pitchFamily="18" charset="0"/>
              </a:rPr>
              <a:t>de 1980 con la llegada de los alimentos procesados en la mayor parte del mercado de comida mexicana</a:t>
            </a:r>
            <a:r>
              <a:rPr lang="es-MX" sz="2400" b="1" dirty="0" smtClean="0">
                <a:latin typeface="Californian FB" panose="0207040306080B030204" pitchFamily="18" charset="0"/>
              </a:rPr>
              <a:t>. asimismo </a:t>
            </a:r>
            <a:r>
              <a:rPr lang="es-MX" sz="2400" b="1" dirty="0">
                <a:latin typeface="Californian FB" panose="0207040306080B030204" pitchFamily="18" charset="0"/>
              </a:rPr>
              <a:t>los mexicanos </a:t>
            </a:r>
            <a:r>
              <a:rPr lang="es-MX" sz="2400" b="1" dirty="0" smtClean="0">
                <a:latin typeface="Californian FB" panose="0207040306080B030204" pitchFamily="18" charset="0"/>
              </a:rPr>
              <a:t>hemos tenido una invasión de productos alimenticios con </a:t>
            </a:r>
            <a:r>
              <a:rPr lang="es-MX" sz="2400" b="1" dirty="0">
                <a:latin typeface="Californian FB" panose="0207040306080B030204" pitchFamily="18" charset="0"/>
              </a:rPr>
              <a:t>más grasa, azúcares y </a:t>
            </a:r>
            <a:r>
              <a:rPr lang="es-MX" sz="2400" b="1" dirty="0" smtClean="0">
                <a:latin typeface="Californian FB" panose="0207040306080B030204" pitchFamily="18" charset="0"/>
              </a:rPr>
              <a:t>sal, </a:t>
            </a:r>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097514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smtClean="0">
                <a:latin typeface="Californian FB" panose="0207040306080B030204" pitchFamily="18" charset="0"/>
              </a:rPr>
              <a:t>A pesar de ser la primera causa de mortalidad, la Diabetes fue </a:t>
            </a:r>
            <a:r>
              <a:rPr lang="es-MX" sz="2400" b="1" dirty="0">
                <a:latin typeface="Californian FB" panose="0207040306080B030204" pitchFamily="18" charset="0"/>
              </a:rPr>
              <a:t>la undécima causa de ingreso a hospitales de la Secretaría de </a:t>
            </a:r>
            <a:r>
              <a:rPr lang="es-MX" sz="2400" b="1" dirty="0" smtClean="0">
                <a:latin typeface="Californian FB" panose="0207040306080B030204" pitchFamily="18" charset="0"/>
              </a:rPr>
              <a:t>Salud en la pasada década, superada </a:t>
            </a:r>
            <a:r>
              <a:rPr lang="es-MX" sz="2400" b="1" dirty="0">
                <a:latin typeface="Californian FB" panose="0207040306080B030204" pitchFamily="18" charset="0"/>
              </a:rPr>
              <a:t>por factores de ingreso relacionados con el embarazo, accidentes, problemas perinatales y algunas de las infecciones o procedimientos quirúrgicos más comunes. </a:t>
            </a:r>
            <a:endParaRPr lang="es-MX" sz="2400" b="1" dirty="0" smtClean="0">
              <a:latin typeface="Californian FB" panose="0207040306080B030204" pitchFamily="18" charset="0"/>
            </a:endParaRPr>
          </a:p>
          <a:p>
            <a:pPr algn="just"/>
            <a:endParaRPr lang="es-MX" b="1" dirty="0">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2317154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539552" y="3284984"/>
            <a:ext cx="7988424" cy="2376264"/>
          </a:xfrm>
        </p:spPr>
        <p:txBody>
          <a:bodyPr>
            <a:noAutofit/>
          </a:bodyPr>
          <a:lstStyle/>
          <a:p>
            <a:pPr algn="just"/>
            <a:r>
              <a:rPr lang="es-MX" b="1" dirty="0">
                <a:latin typeface="Californian FB" panose="0207040306080B030204" pitchFamily="18" charset="0"/>
              </a:rPr>
              <a:t>La diabetes es el desenlace de un proceso iniciado varias décadas antes del diagnóstico. </a:t>
            </a:r>
            <a:r>
              <a:rPr lang="es-MX" b="1" u="sng" dirty="0">
                <a:latin typeface="Californian FB" panose="0207040306080B030204" pitchFamily="18" charset="0"/>
              </a:rPr>
              <a:t>La mayoría de los individuos con diabetes tiene otros miembros de su familia con la misma enfermedad</a:t>
            </a:r>
            <a:r>
              <a:rPr lang="es-MX" b="1" dirty="0">
                <a:latin typeface="Californian FB" panose="0207040306080B030204" pitchFamily="18" charset="0"/>
              </a:rPr>
              <a:t>. </a:t>
            </a:r>
            <a:endParaRPr lang="es-MX" b="1" dirty="0" smtClean="0">
              <a:latin typeface="Californian FB" panose="0207040306080B030204" pitchFamily="18" charset="0"/>
            </a:endParaRPr>
          </a:p>
          <a:p>
            <a:pPr algn="just"/>
            <a:r>
              <a:rPr lang="es-MX" b="1" dirty="0" smtClean="0">
                <a:latin typeface="Californian FB" panose="0207040306080B030204" pitchFamily="18" charset="0"/>
              </a:rPr>
              <a:t>La edad promedio de muertes por diabetes se ubica en los 66 años, </a:t>
            </a:r>
            <a:r>
              <a:rPr lang="es-MX" b="1" dirty="0">
                <a:latin typeface="Californian FB" panose="0207040306080B030204" pitchFamily="18" charset="0"/>
              </a:rPr>
              <a:t>en tanto </a:t>
            </a:r>
            <a:r>
              <a:rPr lang="es-MX" b="1" dirty="0" smtClean="0">
                <a:latin typeface="Californian FB" panose="0207040306080B030204" pitchFamily="18" charset="0"/>
              </a:rPr>
              <a:t>para 2015 </a:t>
            </a:r>
            <a:r>
              <a:rPr lang="es-MX" b="1" dirty="0">
                <a:latin typeface="Californian FB" panose="0207040306080B030204" pitchFamily="18" charset="0"/>
              </a:rPr>
              <a:t>la esperanza de vida en México subió hasta llegar a 76,92 años</a:t>
            </a:r>
            <a:r>
              <a:rPr lang="es-MX" b="1" dirty="0" smtClean="0">
                <a:latin typeface="Californian FB" panose="0207040306080B030204" pitchFamily="18" charset="0"/>
              </a:rPr>
              <a:t>. Ese </a:t>
            </a:r>
            <a:r>
              <a:rPr lang="es-MX" b="1" dirty="0">
                <a:latin typeface="Californian FB" panose="0207040306080B030204" pitchFamily="18" charset="0"/>
              </a:rPr>
              <a:t>año la esperanza de vida de las mujeres fue de 79,39 años, mayor que la de los hombres que fue de 74,57 años.</a:t>
            </a: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16727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u="sng" dirty="0" smtClean="0">
                <a:latin typeface="Californian FB" panose="0207040306080B030204" pitchFamily="18" charset="0"/>
              </a:rPr>
              <a:t>Esperanza de vida en países europeos en 2015,</a:t>
            </a:r>
          </a:p>
          <a:p>
            <a:pPr algn="just"/>
            <a:r>
              <a:rPr lang="es-MX" b="1" dirty="0" smtClean="0">
                <a:latin typeface="Californian FB" panose="0207040306080B030204" pitchFamily="18" charset="0"/>
              </a:rPr>
              <a:t>España 83,00</a:t>
            </a:r>
            <a:endParaRPr lang="es-MX" b="1" dirty="0">
              <a:latin typeface="Californian FB" panose="0207040306080B030204" pitchFamily="18" charset="0"/>
            </a:endParaRPr>
          </a:p>
          <a:p>
            <a:pPr algn="just"/>
            <a:r>
              <a:rPr lang="es-MX" b="1" dirty="0">
                <a:latin typeface="Californian FB" panose="0207040306080B030204" pitchFamily="18" charset="0"/>
              </a:rPr>
              <a:t>Alemania </a:t>
            </a:r>
            <a:r>
              <a:rPr lang="es-MX" b="1" dirty="0" smtClean="0">
                <a:latin typeface="Californian FB" panose="0207040306080B030204" pitchFamily="18" charset="0"/>
              </a:rPr>
              <a:t>80,70</a:t>
            </a:r>
            <a:endParaRPr lang="es-MX" b="1" dirty="0">
              <a:latin typeface="Californian FB" panose="0207040306080B030204" pitchFamily="18" charset="0"/>
            </a:endParaRPr>
          </a:p>
          <a:p>
            <a:pPr algn="just"/>
            <a:r>
              <a:rPr lang="es-MX" b="1" dirty="0">
                <a:latin typeface="Californian FB" panose="0207040306080B030204" pitchFamily="18" charset="0"/>
              </a:rPr>
              <a:t>Reino Unido </a:t>
            </a:r>
            <a:r>
              <a:rPr lang="es-MX" b="1" dirty="0" smtClean="0">
                <a:latin typeface="Californian FB" panose="0207040306080B030204" pitchFamily="18" charset="0"/>
              </a:rPr>
              <a:t>81,00 </a:t>
            </a:r>
            <a:endParaRPr lang="es-MX" b="1" dirty="0">
              <a:latin typeface="Californian FB" panose="0207040306080B030204" pitchFamily="18" charset="0"/>
            </a:endParaRPr>
          </a:p>
          <a:p>
            <a:pPr algn="just"/>
            <a:r>
              <a:rPr lang="es-MX" b="1" dirty="0">
                <a:latin typeface="Californian FB" panose="0207040306080B030204" pitchFamily="18" charset="0"/>
              </a:rPr>
              <a:t>Francia 	</a:t>
            </a:r>
            <a:r>
              <a:rPr lang="es-MX" b="1" dirty="0" smtClean="0">
                <a:latin typeface="Californian FB" panose="0207040306080B030204" pitchFamily="18" charset="0"/>
              </a:rPr>
              <a:t>82,40</a:t>
            </a:r>
          </a:p>
          <a:p>
            <a:pPr algn="just"/>
            <a:r>
              <a:rPr lang="es-MX" b="1" dirty="0" smtClean="0">
                <a:latin typeface="Californian FB" panose="0207040306080B030204" pitchFamily="18" charset="0"/>
              </a:rPr>
              <a:t>Italia  82,70 </a:t>
            </a:r>
          </a:p>
          <a:p>
            <a:pPr algn="just"/>
            <a:r>
              <a:rPr lang="es-MX" b="1" dirty="0" smtClean="0">
                <a:latin typeface="Californian FB" panose="0207040306080B030204" pitchFamily="18" charset="0"/>
              </a:rPr>
              <a:t>Portugal 81,30</a:t>
            </a:r>
            <a:r>
              <a:rPr lang="es-MX" b="1" dirty="0">
                <a:latin typeface="Californian FB" panose="0207040306080B030204" pitchFamily="18" charset="0"/>
              </a:rPr>
              <a:t>	 </a:t>
            </a:r>
            <a:endParaRPr lang="es-MX" b="1" dirty="0" smtClean="0">
              <a:latin typeface="Californian FB" panose="0207040306080B030204" pitchFamily="18" charset="0"/>
            </a:endParaRPr>
          </a:p>
          <a:p>
            <a:pPr algn="just"/>
            <a:endParaRPr lang="es-MX" b="1" dirty="0">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633556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a:latin typeface="Californian FB" panose="0207040306080B030204" pitchFamily="18" charset="0"/>
              </a:rPr>
              <a:t> La mayor parte de las enfermedades crónicas y degenerativas resulta de la interacción de factores genéticos y ambientales. La predisposición para padecer el trastorno sólo se hace evidente cuando el individuo tiene un estilo de vida propicio. </a:t>
            </a:r>
            <a:r>
              <a:rPr lang="es-MX" b="1" dirty="0" smtClean="0">
                <a:latin typeface="Californian FB" panose="0207040306080B030204" pitchFamily="18" charset="0"/>
              </a:rPr>
              <a:t>En </a:t>
            </a:r>
            <a:r>
              <a:rPr lang="es-MX" b="1" dirty="0">
                <a:latin typeface="Californian FB" panose="0207040306080B030204" pitchFamily="18" charset="0"/>
              </a:rPr>
              <a:t>los últimos 50 años la población mexicana se concentró en grandes centros </a:t>
            </a:r>
            <a:r>
              <a:rPr lang="es-MX" b="1" dirty="0" smtClean="0">
                <a:latin typeface="Californian FB" panose="0207040306080B030204" pitchFamily="18" charset="0"/>
              </a:rPr>
              <a:t>urbanos, modificó su dieta y disminuyó su actividad física</a:t>
            </a: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1556723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smtClean="0">
                <a:latin typeface="Californian FB" panose="0207040306080B030204" pitchFamily="18" charset="0"/>
              </a:rPr>
              <a:t>Sus </a:t>
            </a:r>
            <a:r>
              <a:rPr lang="es-MX" sz="2400" b="1" dirty="0">
                <a:latin typeface="Californian FB" panose="0207040306080B030204" pitchFamily="18" charset="0"/>
              </a:rPr>
              <a:t>costumbres alimenticias se modificaron, con incremento del consumo de calorías, azúcares simples y grasas. En las zonas rurales, la distribución de nutrientes en la dieta promedio es de 64% de carbohidratos, 12.1% de proteínas y 22.7% de grasas. Al migrar los individuos de una área rural a una urbana, el consumo de grasas aumenta </a:t>
            </a:r>
            <a:endParaRPr lang="es-MX" sz="2400" b="1" dirty="0" smtClean="0">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178576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a:latin typeface="Californian FB" panose="0207040306080B030204" pitchFamily="18" charset="0"/>
              </a:rPr>
              <a:t> </a:t>
            </a:r>
            <a:r>
              <a:rPr lang="es-MX" sz="2400" b="1" dirty="0" smtClean="0">
                <a:latin typeface="Californian FB" panose="0207040306080B030204" pitchFamily="18" charset="0"/>
              </a:rPr>
              <a:t>Pero, sin </a:t>
            </a:r>
            <a:r>
              <a:rPr lang="es-MX" sz="2400" b="1" dirty="0">
                <a:latin typeface="Californian FB" panose="0207040306080B030204" pitchFamily="18" charset="0"/>
              </a:rPr>
              <a:t>duda hay que </a:t>
            </a:r>
            <a:r>
              <a:rPr lang="es-MX" sz="2400" b="1" dirty="0" smtClean="0">
                <a:latin typeface="Californian FB" panose="0207040306080B030204" pitchFamily="18" charset="0"/>
              </a:rPr>
              <a:t>sumar a lo anterior </a:t>
            </a:r>
            <a:r>
              <a:rPr lang="es-MX" sz="2400" b="1" dirty="0">
                <a:latin typeface="Californian FB" panose="0207040306080B030204" pitchFamily="18" charset="0"/>
              </a:rPr>
              <a:t>una serie de modificaciones en los hábitos y estilos de vida, los cambios en el comportamiento humano y </a:t>
            </a:r>
            <a:r>
              <a:rPr lang="es-MX" sz="2400" b="1" dirty="0" smtClean="0">
                <a:latin typeface="Californian FB" panose="0207040306080B030204" pitchFamily="18" charset="0"/>
              </a:rPr>
              <a:t>las </a:t>
            </a:r>
            <a:r>
              <a:rPr lang="es-MX" sz="2400" b="1" dirty="0">
                <a:latin typeface="Californian FB" panose="0207040306080B030204" pitchFamily="18" charset="0"/>
              </a:rPr>
              <a:t>expectativas de </a:t>
            </a:r>
            <a:r>
              <a:rPr lang="es-MX" sz="2400" b="1" dirty="0" smtClean="0">
                <a:latin typeface="Californian FB" panose="0207040306080B030204" pitchFamily="18" charset="0"/>
              </a:rPr>
              <a:t>vida (45 a 78 años), </a:t>
            </a:r>
            <a:r>
              <a:rPr lang="es-MX" sz="2400" b="1" dirty="0">
                <a:latin typeface="Californian FB" panose="0207040306080B030204" pitchFamily="18" charset="0"/>
              </a:rPr>
              <a:t>sobre todo en el último siglo.</a:t>
            </a:r>
            <a:endParaRPr lang="es-MX" sz="2400"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581080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a:latin typeface="Californian FB" panose="0207040306080B030204" pitchFamily="18" charset="0"/>
              </a:rPr>
              <a:t> El sedentarismo es la actitud del sujeto que lleva una vida sedentaria. En la actualidad, el término está asociado al sedentarismo </a:t>
            </a:r>
            <a:r>
              <a:rPr lang="es-MX" sz="2400" b="1" dirty="0" smtClean="0">
                <a:latin typeface="Californian FB" panose="0207040306080B030204" pitchFamily="18" charset="0"/>
              </a:rPr>
              <a:t>físico, es decir a la </a:t>
            </a:r>
            <a:r>
              <a:rPr lang="es-MX" sz="2400" b="1" dirty="0">
                <a:latin typeface="Californian FB" panose="0207040306080B030204" pitchFamily="18" charset="0"/>
              </a:rPr>
              <a:t>falta de actividad </a:t>
            </a:r>
            <a:r>
              <a:rPr lang="es-MX" sz="2400" b="1" dirty="0" smtClean="0">
                <a:latin typeface="Californian FB" panose="0207040306080B030204" pitchFamily="18" charset="0"/>
              </a:rPr>
              <a:t>física.</a:t>
            </a: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883171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smtClean="0">
                <a:latin typeface="Californian FB" panose="0207040306080B030204" pitchFamily="18" charset="0"/>
              </a:rPr>
              <a:t>El </a:t>
            </a:r>
            <a:r>
              <a:rPr lang="es-MX" sz="2400" b="1" dirty="0">
                <a:latin typeface="Californian FB" panose="0207040306080B030204" pitchFamily="18" charset="0"/>
              </a:rPr>
              <a:t>sedentarismo es más habitual en las ciudades, donde la tecnología está orientada a evitar los grandes esfuerzos físicos. Estar muchas horas al día viendo televisión o sentado frente a un ordenador es una muestra de sedentarismo, que fomenta la obesidad, debilita los huesos y aumenta el riesgo de las enfermedades cardíacas.</a:t>
            </a:r>
            <a:endParaRPr lang="es-MX" sz="2400" b="1" dirty="0" smtClean="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097466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395536" y="3284984"/>
            <a:ext cx="8132440" cy="2376264"/>
          </a:xfrm>
        </p:spPr>
        <p:txBody>
          <a:bodyPr>
            <a:noAutofit/>
          </a:bodyPr>
          <a:lstStyle/>
          <a:p>
            <a:pPr algn="just"/>
            <a:r>
              <a:rPr lang="es-MX" b="1" dirty="0" smtClean="0">
                <a:latin typeface="Californian FB" panose="0207040306080B030204" pitchFamily="18" charset="0"/>
              </a:rPr>
              <a:t>La </a:t>
            </a:r>
            <a:r>
              <a:rPr lang="es-MX" b="1" dirty="0">
                <a:latin typeface="Californian FB" panose="0207040306080B030204" pitchFamily="18" charset="0"/>
              </a:rPr>
              <a:t>actividad física de un alto porcentaje de </a:t>
            </a:r>
            <a:r>
              <a:rPr lang="es-MX" b="1" dirty="0" smtClean="0">
                <a:latin typeface="Californian FB" panose="0207040306080B030204" pitchFamily="18" charset="0"/>
              </a:rPr>
              <a:t>la </a:t>
            </a:r>
            <a:r>
              <a:rPr lang="es-MX" b="1" dirty="0">
                <a:latin typeface="Californian FB" panose="0207040306080B030204" pitchFamily="18" charset="0"/>
              </a:rPr>
              <a:t>población se reduce al mínimo. El resultado </a:t>
            </a:r>
            <a:r>
              <a:rPr lang="es-MX" b="1" dirty="0" smtClean="0">
                <a:latin typeface="Californian FB" panose="0207040306080B030204" pitchFamily="18" charset="0"/>
              </a:rPr>
              <a:t>en el </a:t>
            </a:r>
            <a:r>
              <a:rPr lang="es-MX" b="1" dirty="0">
                <a:latin typeface="Californian FB" panose="0207040306080B030204" pitchFamily="18" charset="0"/>
              </a:rPr>
              <a:t>incremento del contenido energético de la dieta y una reducción del gasto de energía por medio del ejercicio</a:t>
            </a:r>
            <a:r>
              <a:rPr lang="es-MX" b="1" dirty="0" smtClean="0">
                <a:latin typeface="Californian FB" panose="0207040306080B030204" pitchFamily="18" charset="0"/>
              </a:rPr>
              <a:t>. Los </a:t>
            </a:r>
            <a:r>
              <a:rPr lang="es-MX" b="1" dirty="0">
                <a:latin typeface="Californian FB" panose="0207040306080B030204" pitchFamily="18" charset="0"/>
              </a:rPr>
              <a:t>fenómenos sociales y culturales que </a:t>
            </a:r>
            <a:r>
              <a:rPr lang="es-MX" b="1" dirty="0" smtClean="0">
                <a:latin typeface="Californian FB" panose="0207040306080B030204" pitchFamily="18" charset="0"/>
              </a:rPr>
              <a:t>determinan </a:t>
            </a:r>
            <a:r>
              <a:rPr lang="es-MX" b="1" dirty="0">
                <a:latin typeface="Californian FB" panose="0207040306080B030204" pitchFamily="18" charset="0"/>
              </a:rPr>
              <a:t>los cambios del estilo de vida están vigentes y son demostrables incluso en zonas rurales. Por ello, la epidemiología de la diabetes y sus complicaciones son un fenómeno dinámico y las actualizaciones de los estudios representativos de la población general son indispensables. </a:t>
            </a: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402702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467544" y="3284984"/>
            <a:ext cx="8060432" cy="2376264"/>
          </a:xfrm>
        </p:spPr>
        <p:txBody>
          <a:bodyPr>
            <a:noAutofit/>
          </a:bodyPr>
          <a:lstStyle/>
          <a:p>
            <a:pPr algn="just"/>
            <a:r>
              <a:rPr lang="es-MX" sz="2400" b="1" dirty="0" smtClean="0">
                <a:latin typeface="Californian FB" panose="0207040306080B030204" pitchFamily="18" charset="0"/>
              </a:rPr>
              <a:t>La </a:t>
            </a:r>
            <a:r>
              <a:rPr lang="es-MX" sz="2400" b="1" dirty="0">
                <a:latin typeface="Californian FB" panose="0207040306080B030204" pitchFamily="18" charset="0"/>
              </a:rPr>
              <a:t>prevalencia nacional de diabetes mellitus en adultos mexicanos de 20 a 103 años es de 7.5%, lo que representa que poco más de 3.6 millones de adultos padecían esta enfermedad. El 77% de ellos tenía ya un diagnóstico médico previo. La frecuencia fue apenas mayor en las mujeres </a:t>
            </a:r>
            <a:r>
              <a:rPr lang="es-MX" sz="2400" b="1" dirty="0" smtClean="0">
                <a:latin typeface="Californian FB" panose="0207040306080B030204" pitchFamily="18" charset="0"/>
              </a:rPr>
              <a:t>7.8</a:t>
            </a:r>
            <a:r>
              <a:rPr lang="es-MX" sz="2400" b="1" dirty="0">
                <a:latin typeface="Californian FB" panose="0207040306080B030204" pitchFamily="18" charset="0"/>
              </a:rPr>
              <a:t>% en </a:t>
            </a:r>
            <a:r>
              <a:rPr lang="es-MX" sz="2400" b="1" dirty="0" smtClean="0">
                <a:latin typeface="Californian FB" panose="0207040306080B030204" pitchFamily="18" charset="0"/>
              </a:rPr>
              <a:t>total, con un </a:t>
            </a:r>
            <a:r>
              <a:rPr lang="es-MX" sz="2400" b="1" dirty="0">
                <a:latin typeface="Californian FB" panose="0207040306080B030204" pitchFamily="18" charset="0"/>
              </a:rPr>
              <a:t>7.2% en total</a:t>
            </a:r>
            <a:r>
              <a:rPr lang="es-MX" sz="2400" b="1" dirty="0" smtClean="0">
                <a:latin typeface="Californian FB" panose="0207040306080B030204" pitchFamily="18" charset="0"/>
              </a:rPr>
              <a:t>,</a:t>
            </a:r>
            <a:endParaRPr lang="es-MX" b="1" dirty="0" smtClean="0">
              <a:solidFill>
                <a:srgbClr val="002060"/>
              </a:solidFill>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621624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a:latin typeface="Californian FB" panose="0207040306080B030204" pitchFamily="18" charset="0"/>
              </a:rPr>
              <a:t> La prevalencia aumentó en relación directa con la edad; se encontraron notables diferencias al comparar la población dividida en tres estratos, desde 2.3% antes de los 40 </a:t>
            </a:r>
            <a:r>
              <a:rPr lang="es-MX" b="1" dirty="0" smtClean="0">
                <a:latin typeface="Californian FB" panose="0207040306080B030204" pitchFamily="18" charset="0"/>
              </a:rPr>
              <a:t>años, </a:t>
            </a:r>
            <a:r>
              <a:rPr lang="es-MX" b="1" dirty="0">
                <a:latin typeface="Californian FB" panose="0207040306080B030204" pitchFamily="18" charset="0"/>
              </a:rPr>
              <a:t>hasta 21.2% después de los 60. En la población urbana la prevalencia fue significativamente mayor (8.1%) que en la población rural (6.5%). La enfermedad fue más frecuente en la región norte del país (8.4%) y en el área metropolitana de la Ciudad de México (8.1%).</a:t>
            </a:r>
            <a:endParaRPr lang="es-MX" b="1" dirty="0" smtClean="0">
              <a:latin typeface="Californian FB" panose="0207040306080B030204" pitchFamily="18" charset="0"/>
            </a:endParaRPr>
          </a:p>
          <a:p>
            <a:pPr algn="just"/>
            <a:endParaRPr lang="es-MX" b="1" dirty="0">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35642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smtClean="0">
                <a:latin typeface="Californian FB" panose="0207040306080B030204" pitchFamily="18" charset="0"/>
              </a:rPr>
              <a:t>La </a:t>
            </a:r>
            <a:r>
              <a:rPr lang="es-MX" sz="2400" b="1" dirty="0">
                <a:latin typeface="Californian FB" panose="0207040306080B030204" pitchFamily="18" charset="0"/>
              </a:rPr>
              <a:t>frecuencia de diabetes fue mayor en la población con menor índice de escolaridad (</a:t>
            </a:r>
            <a:r>
              <a:rPr lang="es-MX" sz="2400" b="1" i="1" u="sng" dirty="0">
                <a:latin typeface="Californian FB" panose="0207040306080B030204" pitchFamily="18" charset="0"/>
              </a:rPr>
              <a:t>9.9% contra 4.4% respecto del grupo de mayor escolaridad</a:t>
            </a:r>
            <a:r>
              <a:rPr lang="es-MX" sz="2400" b="1" dirty="0">
                <a:latin typeface="Californian FB" panose="0207040306080B030204" pitchFamily="18" charset="0"/>
              </a:rPr>
              <a:t>) y en la de menor ingreso (8.1% contra 6.9 </a:t>
            </a:r>
            <a:r>
              <a:rPr lang="es-MX" sz="2400" b="1" dirty="0" smtClean="0">
                <a:latin typeface="Californian FB" panose="0207040306080B030204" pitchFamily="18" charset="0"/>
              </a:rPr>
              <a:t>en </a:t>
            </a:r>
            <a:r>
              <a:rPr lang="es-MX" sz="2400" b="1" dirty="0">
                <a:latin typeface="Californian FB" panose="0207040306080B030204" pitchFamily="18" charset="0"/>
              </a:rPr>
              <a:t>grupos con ingresos mayores de dos o más salarios mínimos). </a:t>
            </a:r>
            <a:endParaRPr lang="es-MX" sz="2400"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575199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smtClean="0">
                <a:solidFill>
                  <a:srgbClr val="002060"/>
                </a:solidFill>
                <a:latin typeface="Californian FB" panose="0207040306080B030204" pitchFamily="18" charset="0"/>
              </a:rPr>
              <a:t>LA PATOLOGIA DE LA POBREZA</a:t>
            </a:r>
          </a:p>
          <a:p>
            <a:pPr algn="just"/>
            <a:r>
              <a:rPr lang="es-MX" b="1" dirty="0" smtClean="0">
                <a:solidFill>
                  <a:srgbClr val="002060"/>
                </a:solidFill>
                <a:latin typeface="Californian FB" panose="0207040306080B030204" pitchFamily="18" charset="0"/>
              </a:rPr>
              <a:t>Ingresos per cápita</a:t>
            </a:r>
          </a:p>
          <a:p>
            <a:pPr algn="just"/>
            <a:r>
              <a:rPr lang="es-MX" b="1" dirty="0" smtClean="0">
                <a:solidFill>
                  <a:srgbClr val="002060"/>
                </a:solidFill>
                <a:latin typeface="Californian FB" panose="0207040306080B030204" pitchFamily="18" charset="0"/>
              </a:rPr>
              <a:t>Nivel de estudios</a:t>
            </a:r>
          </a:p>
          <a:p>
            <a:pPr algn="just"/>
            <a:r>
              <a:rPr lang="es-MX" b="1" dirty="0" smtClean="0">
                <a:solidFill>
                  <a:srgbClr val="002060"/>
                </a:solidFill>
                <a:latin typeface="Californian FB" panose="0207040306080B030204" pitchFamily="18" charset="0"/>
              </a:rPr>
              <a:t>Estilos de vida</a:t>
            </a:r>
          </a:p>
          <a:p>
            <a:pPr algn="just"/>
            <a:r>
              <a:rPr lang="es-MX" b="1" dirty="0" smtClean="0">
                <a:solidFill>
                  <a:srgbClr val="002060"/>
                </a:solidFill>
                <a:latin typeface="Californian FB" panose="0207040306080B030204" pitchFamily="18" charset="0"/>
              </a:rPr>
              <a:t>Acceso a buenos alimentos</a:t>
            </a:r>
          </a:p>
          <a:p>
            <a:pPr algn="just"/>
            <a:r>
              <a:rPr lang="es-MX" b="1" dirty="0" smtClean="0">
                <a:solidFill>
                  <a:srgbClr val="002060"/>
                </a:solidFill>
                <a:latin typeface="Californian FB" panose="0207040306080B030204" pitchFamily="18" charset="0"/>
              </a:rPr>
              <a:t>Acceso a la salud</a:t>
            </a:r>
          </a:p>
          <a:p>
            <a:pPr algn="just"/>
            <a:endParaRPr lang="es-MX" b="1" dirty="0" smtClean="0">
              <a:solidFill>
                <a:srgbClr val="002060"/>
              </a:solidFill>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2987632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smtClean="0">
                <a:latin typeface="Californian FB" panose="0207040306080B030204" pitchFamily="18" charset="0"/>
              </a:rPr>
              <a:t>Factores </a:t>
            </a:r>
            <a:r>
              <a:rPr lang="es-MX" b="1" dirty="0">
                <a:latin typeface="Californian FB" panose="0207040306080B030204" pitchFamily="18" charset="0"/>
              </a:rPr>
              <a:t>agregados a la pobreza: ignorancia, insuficiencia cultural, falta de conocimientos sobre todo en lo que se refiere a enfermedades, de higiene personal, alimenticios, de aseo genital, de</a:t>
            </a:r>
          </a:p>
          <a:p>
            <a:pPr algn="just"/>
            <a:r>
              <a:rPr lang="es-MX" b="1" dirty="0">
                <a:latin typeface="Californian FB" panose="0207040306080B030204" pitchFamily="18" charset="0"/>
              </a:rPr>
              <a:t>educación sexual; retardos fatales en la atención médica, el enfermo se presenta tardíamente a la institución hospitalaria con uno o varios padecimientos avanzados, lo que indudablemente depende en parte de la historia natural de la enfermedad, </a:t>
            </a: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0130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a:latin typeface="Californian FB" panose="0207040306080B030204" pitchFamily="18" charset="0"/>
              </a:rPr>
              <a:t> pero creemos que más aún de la ignorancia del paciente sobre el significado de los síntomas iniciales, de lo que debe o no debe hacerse, que le hace presa fácil del curandero, del charlatán o del profesional no honesto. </a:t>
            </a:r>
          </a:p>
          <a:p>
            <a:pPr algn="just"/>
            <a:r>
              <a:rPr lang="es-MX" b="1" dirty="0" smtClean="0">
                <a:latin typeface="Californian FB" panose="0207040306080B030204" pitchFamily="18" charset="0"/>
              </a:rPr>
              <a:t>ALEJANDRO CELIS</a:t>
            </a:r>
          </a:p>
          <a:p>
            <a:pPr algn="just"/>
            <a:endParaRPr lang="es-MX"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569056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smtClean="0">
                <a:latin typeface="Californian FB" panose="0207040306080B030204" pitchFamily="18" charset="0"/>
              </a:rPr>
              <a:t>Casi </a:t>
            </a:r>
            <a:r>
              <a:rPr lang="es-MX" sz="2400" b="1" dirty="0">
                <a:latin typeface="Californian FB" panose="0207040306080B030204" pitchFamily="18" charset="0"/>
              </a:rPr>
              <a:t>1.5 millones de diabéticos, </a:t>
            </a:r>
            <a:r>
              <a:rPr lang="es-MX" sz="2400" b="1" dirty="0" smtClean="0">
                <a:latin typeface="Californian FB" panose="0207040306080B030204" pitchFamily="18" charset="0"/>
              </a:rPr>
              <a:t>con </a:t>
            </a:r>
            <a:r>
              <a:rPr lang="es-MX" sz="2400" b="1" dirty="0">
                <a:latin typeface="Californian FB" panose="0207040306080B030204" pitchFamily="18" charset="0"/>
              </a:rPr>
              <a:t>diagnóstico médico previo, son derechohabientes del </a:t>
            </a:r>
            <a:r>
              <a:rPr lang="es-MX" sz="2400" b="1" dirty="0" smtClean="0">
                <a:latin typeface="Californian FB" panose="0207040306080B030204" pitchFamily="18" charset="0"/>
              </a:rPr>
              <a:t>IMSS o el ISSSTE, </a:t>
            </a:r>
            <a:r>
              <a:rPr lang="es-MX" sz="2400" b="1" dirty="0">
                <a:latin typeface="Californian FB" panose="0207040306080B030204" pitchFamily="18" charset="0"/>
              </a:rPr>
              <a:t>mientras que 1.7 millones de diabéticos </a:t>
            </a:r>
            <a:r>
              <a:rPr lang="es-MX" sz="2400" b="1" dirty="0" smtClean="0">
                <a:latin typeface="Californian FB" panose="0207040306080B030204" pitchFamily="18" charset="0"/>
              </a:rPr>
              <a:t>carecían </a:t>
            </a:r>
            <a:r>
              <a:rPr lang="es-MX" sz="2400" b="1" dirty="0">
                <a:latin typeface="Californian FB" panose="0207040306080B030204" pitchFamily="18" charset="0"/>
              </a:rPr>
              <a:t>de acceso a servicios médicos de seguridad social</a:t>
            </a:r>
            <a:r>
              <a:rPr lang="es-MX" sz="2400" b="1" dirty="0" smtClean="0">
                <a:latin typeface="Californian FB" panose="0207040306080B030204" pitchFamily="18" charset="0"/>
              </a:rPr>
              <a:t>.</a:t>
            </a:r>
          </a:p>
          <a:p>
            <a:pPr algn="just"/>
            <a:endParaRPr lang="es-MX" sz="2400"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237450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endParaRPr lang="es-MX" b="1" dirty="0" smtClean="0">
              <a:latin typeface="Californian FB" panose="0207040306080B030204" pitchFamily="18" charset="0"/>
            </a:endParaRPr>
          </a:p>
          <a:p>
            <a:pPr algn="just"/>
            <a:r>
              <a:rPr lang="es-MX" b="1" dirty="0" smtClean="0">
                <a:latin typeface="Californian FB" panose="0207040306080B030204" pitchFamily="18" charset="0"/>
              </a:rPr>
              <a:t>La </a:t>
            </a:r>
            <a:r>
              <a:rPr lang="es-MX" b="1" dirty="0">
                <a:latin typeface="Californian FB" panose="0207040306080B030204" pitchFamily="18" charset="0"/>
              </a:rPr>
              <a:t>suma de las anteriores modificaciones han resultado en un gran incremento de la incidencia mundial de las enfermedades crónicas y muy especialmente el caso de la </a:t>
            </a:r>
            <a:r>
              <a:rPr lang="es-MX" b="1" dirty="0" smtClean="0">
                <a:latin typeface="Californian FB" panose="0207040306080B030204" pitchFamily="18" charset="0"/>
              </a:rPr>
              <a:t>Diabetes</a:t>
            </a:r>
            <a:r>
              <a:rPr lang="es-MX" b="1" dirty="0">
                <a:latin typeface="Californian FB" panose="0207040306080B030204" pitchFamily="18" charset="0"/>
              </a:rPr>
              <a:t>, </a:t>
            </a:r>
            <a:r>
              <a:rPr lang="es-MX" b="1" dirty="0" smtClean="0">
                <a:latin typeface="Californian FB" panose="0207040306080B030204" pitchFamily="18" charset="0"/>
              </a:rPr>
              <a:t>enfermedad en </a:t>
            </a:r>
            <a:r>
              <a:rPr lang="es-MX" b="1" dirty="0">
                <a:latin typeface="Californian FB" panose="0207040306080B030204" pitchFamily="18" charset="0"/>
              </a:rPr>
              <a:t>la cual </a:t>
            </a:r>
            <a:r>
              <a:rPr lang="es-MX" b="1" dirty="0" smtClean="0">
                <a:latin typeface="Californian FB" panose="0207040306080B030204" pitchFamily="18" charset="0"/>
              </a:rPr>
              <a:t>influyen </a:t>
            </a:r>
            <a:r>
              <a:rPr lang="es-MX" b="1" dirty="0">
                <a:latin typeface="Californian FB" panose="0207040306080B030204" pitchFamily="18" charset="0"/>
              </a:rPr>
              <a:t>de una manera sobresaliente el sedentarismo y los pésimos hábitos dietéticos en los países industrializados y la mala alimentación en países como México.</a:t>
            </a:r>
            <a:endParaRPr lang="es-MX" b="1" dirty="0" smtClean="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8606474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3284984"/>
            <a:ext cx="7772400" cy="2376264"/>
          </a:xfrm>
        </p:spPr>
        <p:txBody>
          <a:bodyPr>
            <a:noAutofit/>
          </a:bodyPr>
          <a:lstStyle/>
          <a:p>
            <a:pPr algn="just"/>
            <a:r>
              <a:rPr lang="es-MX" b="1" dirty="0">
                <a:latin typeface="Californian FB" panose="0207040306080B030204" pitchFamily="18" charset="0"/>
              </a:rPr>
              <a:t> Los diabéticos de 60 años y </a:t>
            </a:r>
            <a:r>
              <a:rPr lang="es-MX" b="1" dirty="0" smtClean="0">
                <a:latin typeface="Californian FB" panose="0207040306080B030204" pitchFamily="18" charset="0"/>
              </a:rPr>
              <a:t>más, </a:t>
            </a:r>
            <a:r>
              <a:rPr lang="es-MX" b="1" dirty="0">
                <a:latin typeface="Californian FB" panose="0207040306080B030204" pitchFamily="18" charset="0"/>
              </a:rPr>
              <a:t>fueron en su mayoría </a:t>
            </a:r>
            <a:r>
              <a:rPr lang="es-MX" b="1" i="1" u="sng" dirty="0">
                <a:latin typeface="Californian FB" panose="0207040306080B030204" pitchFamily="18" charset="0"/>
              </a:rPr>
              <a:t>mujeres</a:t>
            </a:r>
            <a:r>
              <a:rPr lang="es-MX" b="1" dirty="0">
                <a:latin typeface="Californian FB" panose="0207040306080B030204" pitchFamily="18" charset="0"/>
              </a:rPr>
              <a:t> (58.4%) que vivían en zonas urbanas (70.3%), con </a:t>
            </a:r>
            <a:r>
              <a:rPr lang="es-MX" b="1" i="1" u="sng" dirty="0">
                <a:latin typeface="Californian FB" panose="0207040306080B030204" pitchFamily="18" charset="0"/>
              </a:rPr>
              <a:t>seis años o menos de escolaridad </a:t>
            </a:r>
            <a:r>
              <a:rPr lang="es-MX" b="1" dirty="0">
                <a:latin typeface="Californian FB" panose="0207040306080B030204" pitchFamily="18" charset="0"/>
              </a:rPr>
              <a:t>(81.5%) </a:t>
            </a:r>
            <a:r>
              <a:rPr lang="es-MX" b="1" i="1" u="sng" dirty="0">
                <a:latin typeface="Californian FB" panose="0207040306080B030204" pitchFamily="18" charset="0"/>
              </a:rPr>
              <a:t>y con menos de tres salarios mínimos como ingreso en el hogar </a:t>
            </a:r>
            <a:r>
              <a:rPr lang="es-MX" b="1" dirty="0">
                <a:latin typeface="Californian FB" panose="0207040306080B030204" pitchFamily="18" charset="0"/>
              </a:rPr>
              <a:t>(60.6%). </a:t>
            </a:r>
            <a:endParaRPr lang="es-MX" b="1" dirty="0" smtClean="0">
              <a:latin typeface="Californian FB" panose="0207040306080B030204" pitchFamily="18" charset="0"/>
            </a:endParaRPr>
          </a:p>
          <a:p>
            <a:pPr algn="just"/>
            <a:r>
              <a:rPr lang="es-MX" b="1" dirty="0" smtClean="0">
                <a:latin typeface="Californian FB" panose="0207040306080B030204" pitchFamily="18" charset="0"/>
              </a:rPr>
              <a:t>De </a:t>
            </a:r>
            <a:r>
              <a:rPr lang="es-MX" b="1" dirty="0">
                <a:latin typeface="Californian FB" panose="0207040306080B030204" pitchFamily="18" charset="0"/>
              </a:rPr>
              <a:t>ellos, 70.6 % tenía además hipertensión.</a:t>
            </a:r>
            <a:endParaRPr lang="es-MX"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22587379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smtClean="0">
                <a:latin typeface="Californian FB" panose="0207040306080B030204" pitchFamily="18" charset="0"/>
              </a:rPr>
              <a:t>La </a:t>
            </a:r>
            <a:r>
              <a:rPr lang="es-MX" sz="2400" b="1" dirty="0">
                <a:latin typeface="Californian FB" panose="0207040306080B030204" pitchFamily="18" charset="0"/>
              </a:rPr>
              <a:t>población con obesidad, según su índice de masa corporal y circunferencia de la cintura, presentó una prevalencia mucho mayor que aquélla sin </a:t>
            </a:r>
            <a:r>
              <a:rPr lang="es-MX" sz="2400" b="1" dirty="0" smtClean="0">
                <a:latin typeface="Californian FB" panose="0207040306080B030204" pitchFamily="18" charset="0"/>
              </a:rPr>
              <a:t>obesidad, aunque no fue conclusivo para Diabetes</a:t>
            </a:r>
          </a:p>
          <a:p>
            <a:pPr algn="just"/>
            <a:endParaRPr lang="es-MX" sz="2400" b="1" dirty="0" smtClean="0">
              <a:latin typeface="Californian FB" panose="0207040306080B030204" pitchFamily="18" charset="0"/>
            </a:endParaRPr>
          </a:p>
          <a:p>
            <a:pPr algn="just"/>
            <a:endParaRPr lang="es-MX" sz="2400" b="1" dirty="0">
              <a:latin typeface="Californian FB" panose="0207040306080B030204" pitchFamily="18" charset="0"/>
            </a:endParaRPr>
          </a:p>
          <a:p>
            <a:pPr algn="just"/>
            <a:endParaRPr lang="es-MX" sz="2400"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23291523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a:latin typeface="Californian FB" panose="0207040306080B030204" pitchFamily="18" charset="0"/>
              </a:rPr>
              <a:t> La obesidad abdominal se asoció con la diabetes </a:t>
            </a:r>
            <a:r>
              <a:rPr lang="es-MX" sz="2400" b="1" i="1" u="sng" dirty="0">
                <a:latin typeface="Californian FB" panose="0207040306080B030204" pitchFamily="18" charset="0"/>
              </a:rPr>
              <a:t>sólo en las mujeres</a:t>
            </a:r>
            <a:r>
              <a:rPr lang="es-MX" sz="2400" b="1" dirty="0">
                <a:latin typeface="Californian FB" panose="0207040306080B030204" pitchFamily="18" charset="0"/>
              </a:rPr>
              <a:t>; en contraste, </a:t>
            </a:r>
            <a:r>
              <a:rPr lang="es-MX" sz="2400" b="1" i="1" u="sng" dirty="0">
                <a:latin typeface="Californian FB" panose="0207040306080B030204" pitchFamily="18" charset="0"/>
              </a:rPr>
              <a:t>la residencia en una zona urbana se asoció con la diabetes exclusivamente en los hombres</a:t>
            </a:r>
            <a:r>
              <a:rPr lang="es-MX" sz="2400" b="1" dirty="0">
                <a:latin typeface="Californian FB" panose="0207040306080B030204" pitchFamily="18" charset="0"/>
              </a:rPr>
              <a:t>. </a:t>
            </a:r>
            <a:endParaRPr lang="es-MX" sz="2400" b="1" dirty="0" smtClean="0">
              <a:latin typeface="Californian FB" panose="0207040306080B030204" pitchFamily="18" charset="0"/>
            </a:endParaRPr>
          </a:p>
          <a:p>
            <a:pPr algn="just"/>
            <a:r>
              <a:rPr lang="es-MX" sz="2400" b="1" dirty="0" smtClean="0">
                <a:latin typeface="Californian FB" panose="0207040306080B030204" pitchFamily="18" charset="0"/>
              </a:rPr>
              <a:t>Las </a:t>
            </a:r>
            <a:r>
              <a:rPr lang="es-MX" sz="2400" b="1" dirty="0">
                <a:latin typeface="Californian FB" panose="0207040306080B030204" pitchFamily="18" charset="0"/>
              </a:rPr>
              <a:t>asociaciones más fuertes se observaron con la edad, el antecedente familiar y la </a:t>
            </a:r>
            <a:r>
              <a:rPr lang="es-MX" sz="2400" b="1" dirty="0" err="1">
                <a:latin typeface="Californian FB" panose="0207040306080B030204" pitchFamily="18" charset="0"/>
              </a:rPr>
              <a:t>microalbuminuria</a:t>
            </a:r>
            <a:r>
              <a:rPr lang="es-MX" sz="2400" b="1" dirty="0">
                <a:latin typeface="Californian FB" panose="0207040306080B030204" pitchFamily="18" charset="0"/>
              </a:rPr>
              <a:t>.</a:t>
            </a:r>
            <a:endParaRPr lang="es-MX" sz="2400" b="1" dirty="0" smtClean="0">
              <a:latin typeface="Californian FB" panose="0207040306080B030204" pitchFamily="18" charset="0"/>
            </a:endParaRPr>
          </a:p>
          <a:p>
            <a:pPr algn="just"/>
            <a:endParaRPr lang="es-MX" b="1" dirty="0">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876178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a:latin typeface="Californian FB" panose="0207040306080B030204" pitchFamily="18" charset="0"/>
              </a:rPr>
              <a:t> Los datos de la Encuesta Nacional de Salud son prueba del grave problema de salud que representa la diabetes tipo 2 en México. </a:t>
            </a:r>
          </a:p>
          <a:p>
            <a:pPr algn="just"/>
            <a:r>
              <a:rPr lang="es-MX" sz="2400" b="1" dirty="0">
                <a:latin typeface="Californian FB" panose="0207040306080B030204" pitchFamily="18" charset="0"/>
              </a:rPr>
              <a:t>Este padecimiento está presente en un elevado porcentaje de los adultos. </a:t>
            </a:r>
          </a:p>
          <a:p>
            <a:pPr algn="just"/>
            <a:endParaRPr lang="es-MX" b="1" dirty="0" smtClean="0">
              <a:latin typeface="Californian FB" panose="0207040306080B030204" pitchFamily="18" charset="0"/>
            </a:endParaRPr>
          </a:p>
          <a:p>
            <a:pPr algn="just"/>
            <a:endParaRPr lang="es-MX" b="1" dirty="0">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2756276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a:latin typeface="Californian FB" panose="0207040306080B030204" pitchFamily="18" charset="0"/>
              </a:rPr>
              <a:t> Su efecto se magnifica al afectar con mayor frecuencia a grupos de población cuyos factores sociales o económicos limitan su acceso al tratamiento. </a:t>
            </a:r>
            <a:r>
              <a:rPr lang="es-MX" sz="2400" b="1" i="1" u="sng" dirty="0">
                <a:latin typeface="Californian FB" panose="0207040306080B030204" pitchFamily="18" charset="0"/>
              </a:rPr>
              <a:t>La enfermedad es más frecuente en personas mayores de 60 años y en grupos de baja escolaridad o cuyos ingresos no superaban los dos salarios mínimos. </a:t>
            </a:r>
            <a:endParaRPr lang="es-MX" sz="2400" b="1" i="1" u="sng"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898378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a:latin typeface="Californian FB" panose="0207040306080B030204" pitchFamily="18" charset="0"/>
              </a:rPr>
              <a:t> Los datos de la ENSA demuestran que se requieren prácticas específicas para los sujetos mayores de 60 años, </a:t>
            </a:r>
            <a:r>
              <a:rPr lang="es-MX" b="1" dirty="0" smtClean="0">
                <a:latin typeface="Californian FB" panose="0207040306080B030204" pitchFamily="18" charset="0"/>
              </a:rPr>
              <a:t>para adultos jóvenes de bajos ingresos, para </a:t>
            </a:r>
            <a:r>
              <a:rPr lang="es-MX" b="1" dirty="0">
                <a:latin typeface="Californian FB" panose="0207040306080B030204" pitchFamily="18" charset="0"/>
              </a:rPr>
              <a:t>personas de baja </a:t>
            </a:r>
            <a:r>
              <a:rPr lang="es-MX" b="1" dirty="0" smtClean="0">
                <a:latin typeface="Californian FB" panose="0207040306080B030204" pitchFamily="18" charset="0"/>
              </a:rPr>
              <a:t>escolaridad y para mujeres obesas. </a:t>
            </a:r>
          </a:p>
          <a:p>
            <a:pPr algn="just"/>
            <a:r>
              <a:rPr lang="es-MX" b="1" dirty="0" smtClean="0">
                <a:latin typeface="Californian FB" panose="0207040306080B030204" pitchFamily="18" charset="0"/>
              </a:rPr>
              <a:t>En </a:t>
            </a:r>
            <a:r>
              <a:rPr lang="es-MX" b="1" dirty="0">
                <a:latin typeface="Californian FB" panose="0207040306080B030204" pitchFamily="18" charset="0"/>
              </a:rPr>
              <a:t>México, la diabetes afecta a uno de cada cuatro individuos mayores de 60 años. </a:t>
            </a:r>
            <a:endParaRPr lang="es-MX"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5585957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smtClean="0">
                <a:latin typeface="Californian FB" panose="0207040306080B030204" pitchFamily="18" charset="0"/>
              </a:rPr>
              <a:t>Cómo </a:t>
            </a:r>
            <a:r>
              <a:rPr lang="es-MX" b="1" dirty="0">
                <a:latin typeface="Californian FB" panose="0207040306080B030204" pitchFamily="18" charset="0"/>
              </a:rPr>
              <a:t>reducir la carga de la diabetes</a:t>
            </a:r>
          </a:p>
          <a:p>
            <a:pPr algn="just"/>
            <a:r>
              <a:rPr lang="es-MX" b="1" dirty="0" smtClean="0">
                <a:latin typeface="Californian FB" panose="0207040306080B030204" pitchFamily="18" charset="0"/>
              </a:rPr>
              <a:t>Prevención</a:t>
            </a:r>
            <a:endParaRPr lang="es-MX" b="1" dirty="0">
              <a:latin typeface="Californian FB" panose="0207040306080B030204" pitchFamily="18" charset="0"/>
            </a:endParaRPr>
          </a:p>
          <a:p>
            <a:pPr algn="just"/>
            <a:r>
              <a:rPr lang="es-MX" b="1" dirty="0">
                <a:latin typeface="Californian FB" panose="0207040306080B030204" pitchFamily="18" charset="0"/>
              </a:rPr>
              <a:t>Se ha demostrado que </a:t>
            </a:r>
            <a:r>
              <a:rPr lang="es-MX" b="1" i="1" u="sng" dirty="0">
                <a:latin typeface="Californian FB" panose="0207040306080B030204" pitchFamily="18" charset="0"/>
              </a:rPr>
              <a:t>medidas simples relacionadas con el estilo de vida son eficaces para prevenir la diabetes de tipo 2 o retrasar su aparición.</a:t>
            </a:r>
            <a:r>
              <a:rPr lang="es-MX" b="1" dirty="0">
                <a:latin typeface="Californian FB" panose="0207040306080B030204" pitchFamily="18" charset="0"/>
              </a:rPr>
              <a:t> Para ayudar a prevenir la diabetes de tipo 2 y sus complicaciones se debe:</a:t>
            </a:r>
          </a:p>
          <a:p>
            <a:pPr algn="just"/>
            <a:r>
              <a:rPr lang="es-MX" b="1" dirty="0" smtClean="0">
                <a:latin typeface="Californian FB" panose="0207040306080B030204" pitchFamily="18" charset="0"/>
              </a:rPr>
              <a:t>alcanzar </a:t>
            </a:r>
            <a:r>
              <a:rPr lang="es-MX" b="1" dirty="0">
                <a:latin typeface="Californian FB" panose="0207040306080B030204" pitchFamily="18" charset="0"/>
              </a:rPr>
              <a:t>y mantener un peso corporal saludable.</a:t>
            </a:r>
          </a:p>
          <a:p>
            <a:pPr algn="just"/>
            <a:r>
              <a:rPr lang="es-MX" b="1" dirty="0" smtClean="0">
                <a:latin typeface="Californian FB" panose="0207040306080B030204" pitchFamily="18" charset="0"/>
              </a:rPr>
              <a:t> .</a:t>
            </a: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11904497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a:latin typeface="Californian FB" panose="0207040306080B030204" pitchFamily="18" charset="0"/>
              </a:rPr>
              <a:t>Cómo reducir la carga de la diabetes</a:t>
            </a:r>
          </a:p>
          <a:p>
            <a:pPr algn="just"/>
            <a:r>
              <a:rPr lang="es-MX" b="1" dirty="0">
                <a:latin typeface="Californian FB" panose="0207040306080B030204" pitchFamily="18" charset="0"/>
              </a:rPr>
              <a:t>Prevención</a:t>
            </a:r>
          </a:p>
          <a:p>
            <a:pPr algn="just"/>
            <a:r>
              <a:rPr lang="es-MX" b="1" dirty="0" smtClean="0">
                <a:latin typeface="Californian FB" panose="0207040306080B030204" pitchFamily="18" charset="0"/>
              </a:rPr>
              <a:t>mantenerse </a:t>
            </a:r>
            <a:r>
              <a:rPr lang="es-MX" b="1" dirty="0">
                <a:latin typeface="Californian FB" panose="0207040306080B030204" pitchFamily="18" charset="0"/>
              </a:rPr>
              <a:t>activo físicamente: al menos 30 minutos de actividad regular de intensidad moderada la mayoría de los días de la semana; para controlar el peso puede ser necesaria una actividad más intensa.</a:t>
            </a:r>
          </a:p>
          <a:p>
            <a:pPr algn="just"/>
            <a:r>
              <a:rPr lang="es-MX" b="1" dirty="0">
                <a:latin typeface="Californian FB" panose="0207040306080B030204" pitchFamily="18" charset="0"/>
              </a:rPr>
              <a:t>consumir una dieta saludable, que evite el azúcar y las grasas </a:t>
            </a:r>
            <a:r>
              <a:rPr lang="es-MX" b="1" dirty="0" smtClean="0">
                <a:latin typeface="Californian FB" panose="0207040306080B030204" pitchFamily="18" charset="0"/>
              </a:rPr>
              <a:t>saturadas, </a:t>
            </a:r>
            <a:r>
              <a:rPr lang="es-MX" b="1" i="1" u="sng" dirty="0" smtClean="0">
                <a:latin typeface="Californian FB" panose="0207040306080B030204" pitchFamily="18" charset="0"/>
              </a:rPr>
              <a:t>evitar </a:t>
            </a:r>
            <a:r>
              <a:rPr lang="es-MX" b="1" i="1" u="sng" dirty="0">
                <a:latin typeface="Californian FB" panose="0207040306080B030204" pitchFamily="18" charset="0"/>
              </a:rPr>
              <a:t>el consumo de tabaco, puesto que aumenta el riesgo de sufrir diabetes y enfermedades cardiovasculares.</a:t>
            </a:r>
          </a:p>
          <a:p>
            <a:pPr algn="just"/>
            <a:r>
              <a:rPr lang="es-MX" b="1" dirty="0" smtClean="0">
                <a:latin typeface="Californian FB" panose="0207040306080B030204" pitchFamily="18" charset="0"/>
              </a:rPr>
              <a:t> </a:t>
            </a:r>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9682056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smtClean="0">
                <a:latin typeface="Californian FB" panose="0207040306080B030204" pitchFamily="18" charset="0"/>
              </a:rPr>
              <a:t>La </a:t>
            </a:r>
            <a:r>
              <a:rPr lang="es-MX" b="1" dirty="0">
                <a:latin typeface="Californian FB" panose="0207040306080B030204" pitchFamily="18" charset="0"/>
              </a:rPr>
              <a:t>elevada </a:t>
            </a:r>
            <a:r>
              <a:rPr lang="es-MX" b="1" dirty="0" smtClean="0">
                <a:latin typeface="Californian FB" panose="0207040306080B030204" pitchFamily="18" charset="0"/>
              </a:rPr>
              <a:t>prevalencia en ancianos </a:t>
            </a:r>
            <a:r>
              <a:rPr lang="es-MX" b="1" dirty="0">
                <a:latin typeface="Californian FB" panose="0207040306080B030204" pitchFamily="18" charset="0"/>
              </a:rPr>
              <a:t>justifica el escrutinio sistemático de la diabetes en este grupo de edad. El porcentaje creciente de mexicanos que superan los 60 años hace necesaria la creación de programas de tratamiento adaptados a sus peculiaridades. Por ejemplo, en este grupo, la frecuencia y severidad de los factores de riesgo cardiovascular es mayor que en el resto de la población. </a:t>
            </a:r>
          </a:p>
          <a:p>
            <a:pPr algn="just"/>
            <a:endParaRPr lang="es-MX" b="1" dirty="0" smtClean="0">
              <a:solidFill>
                <a:srgbClr val="002060"/>
              </a:solidFill>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28366788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endParaRPr lang="es-MX" sz="2400" b="1" dirty="0" smtClean="0">
              <a:latin typeface="Californian FB" panose="0207040306080B030204" pitchFamily="18" charset="0"/>
            </a:endParaRPr>
          </a:p>
          <a:p>
            <a:pPr algn="just"/>
            <a:r>
              <a:rPr lang="es-MX" sz="2400" b="1" dirty="0" smtClean="0">
                <a:latin typeface="Californian FB" panose="0207040306080B030204" pitchFamily="18" charset="0"/>
              </a:rPr>
              <a:t>En </a:t>
            </a:r>
            <a:r>
              <a:rPr lang="es-MX" sz="2400" b="1" dirty="0">
                <a:latin typeface="Californian FB" panose="0207040306080B030204" pitchFamily="18" charset="0"/>
              </a:rPr>
              <a:t>ellos, la diabetes interactúa con otros procesos degenerativos que aumentan el riesgo de caídas, deterioro cognitivo, ceguera y otras complicaciones que causan invalidez y pérdida de la independencia. </a:t>
            </a:r>
            <a:endParaRPr lang="es-MX" sz="2400" b="1" dirty="0" smtClean="0">
              <a:latin typeface="Californian FB" panose="0207040306080B030204" pitchFamily="18" charset="0"/>
            </a:endParaRPr>
          </a:p>
          <a:p>
            <a:pPr algn="just"/>
            <a:endParaRPr lang="es-MX" sz="2400"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19766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539552" y="3284984"/>
            <a:ext cx="7988424" cy="2376264"/>
          </a:xfrm>
        </p:spPr>
        <p:txBody>
          <a:bodyPr>
            <a:noAutofit/>
          </a:bodyPr>
          <a:lstStyle/>
          <a:p>
            <a:pPr algn="just"/>
            <a:r>
              <a:rPr lang="es-MX" sz="2400" b="1" dirty="0" smtClean="0">
                <a:latin typeface="Californian FB" panose="0207040306080B030204" pitchFamily="18" charset="0"/>
              </a:rPr>
              <a:t>La </a:t>
            </a:r>
            <a:r>
              <a:rPr lang="es-MX" sz="2400" b="1" dirty="0">
                <a:latin typeface="Californian FB" panose="0207040306080B030204" pitchFamily="18" charset="0"/>
              </a:rPr>
              <a:t>Organización Mundial de la Salud (OMS) calcula que el número de personas con diabetes en el mundo </a:t>
            </a:r>
            <a:r>
              <a:rPr lang="es-MX" sz="2400" b="1" dirty="0" smtClean="0">
                <a:latin typeface="Californian FB" panose="0207040306080B030204" pitchFamily="18" charset="0"/>
              </a:rPr>
              <a:t>es en la actualidad </a:t>
            </a:r>
            <a:r>
              <a:rPr lang="es-MX" sz="2400" b="1" dirty="0">
                <a:latin typeface="Californian FB" panose="0207040306080B030204" pitchFamily="18" charset="0"/>
              </a:rPr>
              <a:t>de aproximadamente 180 millones y pronostica que aumentará a 366 millones en el año 2030, lo que da una prevalencia de entre el 2 al 3% en la actualidad y se incrementará </a:t>
            </a:r>
            <a:r>
              <a:rPr lang="es-MX" sz="2400" b="1" dirty="0" smtClean="0">
                <a:latin typeface="Californian FB" panose="0207040306080B030204" pitchFamily="18" charset="0"/>
              </a:rPr>
              <a:t>hasta el </a:t>
            </a:r>
            <a:r>
              <a:rPr lang="es-MX" sz="2400" b="1" dirty="0">
                <a:latin typeface="Californian FB" panose="0207040306080B030204" pitchFamily="18" charset="0"/>
              </a:rPr>
              <a:t>4 a 5 </a:t>
            </a:r>
            <a:r>
              <a:rPr lang="es-MX" sz="2400" b="1" dirty="0" smtClean="0">
                <a:latin typeface="Californian FB" panose="0207040306080B030204" pitchFamily="18" charset="0"/>
              </a:rPr>
              <a:t>% en 2030</a:t>
            </a:r>
          </a:p>
          <a:p>
            <a:pPr algn="just"/>
            <a:endParaRPr lang="es-MX" b="1" dirty="0">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443450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a:latin typeface="Californian FB" panose="0207040306080B030204" pitchFamily="18" charset="0"/>
              </a:rPr>
              <a:t> </a:t>
            </a:r>
            <a:r>
              <a:rPr lang="es-MX" sz="2400" b="1" dirty="0" smtClean="0">
                <a:latin typeface="Californian FB" panose="0207040306080B030204" pitchFamily="18" charset="0"/>
              </a:rPr>
              <a:t>El </a:t>
            </a:r>
            <a:r>
              <a:rPr lang="es-MX" sz="2400" b="1" dirty="0">
                <a:latin typeface="Californian FB" panose="0207040306080B030204" pitchFamily="18" charset="0"/>
              </a:rPr>
              <a:t>predominio de la enfermedad en grupos con bajos recursos económicos y baja escolaridad obliga a la creación de medidas que faciliten el acceso al tratamiento. La educación y los medicamentos de bajo costo deben ocupar un lugar preponderante en dichos programas.</a:t>
            </a:r>
            <a:endParaRPr lang="es-MX" sz="2400"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944692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a:latin typeface="Californian FB" panose="0207040306080B030204" pitchFamily="18" charset="0"/>
              </a:rPr>
              <a:t>Los datos presentados son útiles para la implementación de programas de escrutinio y prevención. Los resultados confirman que la diabetes debe ser motivo de escrutinio en familiares de primer grado e individuos que tengan uno o más de los componentes del síndrome metabólico (hipertensión, </a:t>
            </a:r>
            <a:r>
              <a:rPr lang="es-MX" b="1" dirty="0" err="1">
                <a:latin typeface="Californian FB" panose="0207040306080B030204" pitchFamily="18" charset="0"/>
              </a:rPr>
              <a:t>dislipidemia</a:t>
            </a:r>
            <a:r>
              <a:rPr lang="es-MX" b="1" dirty="0">
                <a:latin typeface="Californian FB" panose="0207040306080B030204" pitchFamily="18" charset="0"/>
              </a:rPr>
              <a:t>, obesidad y </a:t>
            </a:r>
            <a:r>
              <a:rPr lang="es-MX" b="1" dirty="0" err="1">
                <a:latin typeface="Californian FB" panose="0207040306080B030204" pitchFamily="18" charset="0"/>
              </a:rPr>
              <a:t>microalbuminuria</a:t>
            </a:r>
            <a:r>
              <a:rPr lang="es-MX" b="1" dirty="0">
                <a:latin typeface="Californian FB" panose="0207040306080B030204" pitchFamily="18" charset="0"/>
              </a:rPr>
              <a:t>).  </a:t>
            </a:r>
            <a:endParaRPr lang="es-MX"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17007333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a:latin typeface="Californian FB" panose="0207040306080B030204" pitchFamily="18" charset="0"/>
              </a:rPr>
              <a:t> </a:t>
            </a:r>
            <a:r>
              <a:rPr lang="es-MX" sz="2400" b="1" dirty="0">
                <a:latin typeface="Californian FB" panose="0207040306080B030204" pitchFamily="18" charset="0"/>
              </a:rPr>
              <a:t>A diferencia de otros estudios, la obesidad abdominal no se asoció con la diabetes en los hombres. Esta posible contradicción puede explicarse por el punto de corte menos estricto (102 contra 88 cm), que se aplica a los hombres en comparación con las mujeres para definir la obesidad abdominal. </a:t>
            </a:r>
            <a:endParaRPr lang="es-MX" sz="2400"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4677450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smtClean="0">
                <a:latin typeface="Californian FB" panose="0207040306080B030204" pitchFamily="18" charset="0"/>
              </a:rPr>
              <a:t>En </a:t>
            </a:r>
            <a:r>
              <a:rPr lang="es-MX" b="1" dirty="0">
                <a:latin typeface="Californian FB" panose="0207040306080B030204" pitchFamily="18" charset="0"/>
              </a:rPr>
              <a:t>cuanto a la mortalidad por </a:t>
            </a:r>
            <a:r>
              <a:rPr lang="es-MX" b="1" dirty="0" smtClean="0">
                <a:latin typeface="Californian FB" panose="0207040306080B030204" pitchFamily="18" charset="0"/>
              </a:rPr>
              <a:t>Diabetes, de acuerdo </a:t>
            </a:r>
            <a:r>
              <a:rPr lang="es-MX" b="1" dirty="0">
                <a:latin typeface="Californian FB" panose="0207040306080B030204" pitchFamily="18" charset="0"/>
              </a:rPr>
              <a:t>con datos del Instituto Nacional </a:t>
            </a:r>
            <a:r>
              <a:rPr lang="es-MX" b="1" dirty="0" smtClean="0">
                <a:latin typeface="Californian FB" panose="0207040306080B030204" pitchFamily="18" charset="0"/>
              </a:rPr>
              <a:t>de Estadística </a:t>
            </a:r>
            <a:r>
              <a:rPr lang="es-MX" b="1" dirty="0">
                <a:latin typeface="Californian FB" panose="0207040306080B030204" pitchFamily="18" charset="0"/>
              </a:rPr>
              <a:t>y Geografía (INEGI), en 2011 este</a:t>
            </a:r>
          </a:p>
          <a:p>
            <a:pPr algn="just"/>
            <a:r>
              <a:rPr lang="es-MX" b="1" dirty="0">
                <a:latin typeface="Californian FB" panose="0207040306080B030204" pitchFamily="18" charset="0"/>
              </a:rPr>
              <a:t>padecimiento fue responsable del 13.7 por </a:t>
            </a:r>
            <a:r>
              <a:rPr lang="es-MX" b="1" dirty="0" smtClean="0">
                <a:latin typeface="Californian FB" panose="0207040306080B030204" pitchFamily="18" charset="0"/>
              </a:rPr>
              <a:t>ciento de </a:t>
            </a:r>
            <a:r>
              <a:rPr lang="es-MX" b="1" dirty="0">
                <a:latin typeface="Californian FB" panose="0207040306080B030204" pitchFamily="18" charset="0"/>
              </a:rPr>
              <a:t>las </a:t>
            </a:r>
            <a:r>
              <a:rPr lang="es-MX" b="1" dirty="0" smtClean="0">
                <a:latin typeface="Californian FB" panose="0207040306080B030204" pitchFamily="18" charset="0"/>
              </a:rPr>
              <a:t>defunciones, </a:t>
            </a:r>
            <a:r>
              <a:rPr lang="es-MX" b="1" dirty="0">
                <a:latin typeface="Californian FB" panose="0207040306080B030204" pitchFamily="18" charset="0"/>
              </a:rPr>
              <a:t>lo que la colocó como </a:t>
            </a:r>
            <a:r>
              <a:rPr lang="es-MX" b="1" dirty="0" smtClean="0">
                <a:latin typeface="Californian FB" panose="0207040306080B030204" pitchFamily="18" charset="0"/>
              </a:rPr>
              <a:t>la primera </a:t>
            </a:r>
            <a:r>
              <a:rPr lang="es-MX" b="1" dirty="0">
                <a:latin typeface="Californian FB" panose="0207040306080B030204" pitchFamily="18" charset="0"/>
              </a:rPr>
              <a:t>causa de mortalidad en el </a:t>
            </a:r>
            <a:r>
              <a:rPr lang="es-MX" b="1" dirty="0" smtClean="0">
                <a:latin typeface="Californian FB" panose="0207040306080B030204" pitchFamily="18" charset="0"/>
              </a:rPr>
              <a:t>país. </a:t>
            </a:r>
            <a:r>
              <a:rPr lang="es-MX" b="1" dirty="0">
                <a:latin typeface="Californian FB" panose="0207040306080B030204" pitchFamily="18" charset="0"/>
              </a:rPr>
              <a:t>En </a:t>
            </a:r>
            <a:r>
              <a:rPr lang="es-MX" b="1" dirty="0" smtClean="0">
                <a:latin typeface="Californian FB" panose="0207040306080B030204" pitchFamily="18" charset="0"/>
              </a:rPr>
              <a:t>ese año</a:t>
            </a:r>
            <a:r>
              <a:rPr lang="es-MX" b="1" dirty="0">
                <a:latin typeface="Californian FB" panose="0207040306080B030204" pitchFamily="18" charset="0"/>
              </a:rPr>
              <a:t>, se presentaron 80,788 muertes por </a:t>
            </a:r>
            <a:r>
              <a:rPr lang="es-MX" b="1" dirty="0" smtClean="0">
                <a:latin typeface="Californian FB" panose="0207040306080B030204" pitchFamily="18" charset="0"/>
              </a:rPr>
              <a:t>Diabetes en México, </a:t>
            </a:r>
            <a:r>
              <a:rPr lang="es-MX" b="1" dirty="0">
                <a:latin typeface="Californian FB" panose="0207040306080B030204" pitchFamily="18" charset="0"/>
              </a:rPr>
              <a:t>es decir, una tasa de 69.8 por </a:t>
            </a:r>
            <a:r>
              <a:rPr lang="es-MX" b="1" dirty="0" smtClean="0">
                <a:latin typeface="Californian FB" panose="0207040306080B030204" pitchFamily="18" charset="0"/>
              </a:rPr>
              <a:t>cada 100,000 </a:t>
            </a:r>
            <a:r>
              <a:rPr lang="es-MX" b="1" dirty="0">
                <a:latin typeface="Californian FB" panose="0207040306080B030204" pitchFamily="18" charset="0"/>
              </a:rPr>
              <a:t>habitantes.</a:t>
            </a:r>
            <a:endParaRPr lang="es-MX"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26147649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323528" y="3284984"/>
            <a:ext cx="8496944" cy="2376264"/>
          </a:xfrm>
        </p:spPr>
        <p:txBody>
          <a:bodyPr>
            <a:noAutofit/>
          </a:bodyPr>
          <a:lstStyle/>
          <a:p>
            <a:pPr algn="just"/>
            <a:r>
              <a:rPr lang="es-MX" sz="1600" b="1" dirty="0">
                <a:latin typeface="Californian FB" panose="0207040306080B030204" pitchFamily="18" charset="0"/>
              </a:rPr>
              <a:t> Las afectaciones que la Diabetes causa </a:t>
            </a:r>
            <a:r>
              <a:rPr lang="es-MX" sz="1600" b="1" dirty="0" smtClean="0">
                <a:latin typeface="Californian FB" panose="0207040306080B030204" pitchFamily="18" charset="0"/>
              </a:rPr>
              <a:t>pueden medirse </a:t>
            </a:r>
            <a:r>
              <a:rPr lang="es-MX" sz="1600" b="1" dirty="0">
                <a:latin typeface="Californian FB" panose="0207040306080B030204" pitchFamily="18" charset="0"/>
              </a:rPr>
              <a:t>también en términos del gasto </a:t>
            </a:r>
            <a:r>
              <a:rPr lang="es-MX" sz="1600" b="1" dirty="0" smtClean="0">
                <a:latin typeface="Californian FB" panose="0207040306080B030204" pitchFamily="18" charset="0"/>
              </a:rPr>
              <a:t>de las </a:t>
            </a:r>
            <a:r>
              <a:rPr lang="es-MX" sz="1600" b="1" dirty="0">
                <a:latin typeface="Californian FB" panose="0207040306080B030204" pitchFamily="18" charset="0"/>
              </a:rPr>
              <a:t>instituciones de salud, así como de </a:t>
            </a:r>
            <a:r>
              <a:rPr lang="es-MX" sz="1600" b="1" dirty="0" smtClean="0">
                <a:latin typeface="Californian FB" panose="0207040306080B030204" pitchFamily="18" charset="0"/>
              </a:rPr>
              <a:t>los pacientes</a:t>
            </a:r>
            <a:r>
              <a:rPr lang="es-MX" sz="1600" b="1" dirty="0">
                <a:latin typeface="Californian FB" panose="0207040306080B030204" pitchFamily="18" charset="0"/>
              </a:rPr>
              <a:t>, para tratar la enfermedad. Se </a:t>
            </a:r>
            <a:r>
              <a:rPr lang="es-MX" sz="1600" b="1" dirty="0" smtClean="0">
                <a:latin typeface="Californian FB" panose="0207040306080B030204" pitchFamily="18" charset="0"/>
              </a:rPr>
              <a:t>estima que </a:t>
            </a:r>
            <a:r>
              <a:rPr lang="es-MX" sz="1600" b="1" dirty="0">
                <a:latin typeface="Californian FB" panose="0207040306080B030204" pitchFamily="18" charset="0"/>
              </a:rPr>
              <a:t>los costos directos totales de la </a:t>
            </a:r>
            <a:r>
              <a:rPr lang="es-MX" sz="1600" b="1" dirty="0" smtClean="0">
                <a:latin typeface="Californian FB" panose="0207040306080B030204" pitchFamily="18" charset="0"/>
              </a:rPr>
              <a:t>Diabetes (</a:t>
            </a:r>
            <a:r>
              <a:rPr lang="es-MX" sz="1600" b="1" dirty="0">
                <a:latin typeface="Californian FB" panose="0207040306080B030204" pitchFamily="18" charset="0"/>
              </a:rPr>
              <a:t>es decir, los recursos gastados en consultas</a:t>
            </a:r>
            <a:r>
              <a:rPr lang="es-MX" sz="1600" b="1" dirty="0" smtClean="0">
                <a:latin typeface="Californian FB" panose="0207040306080B030204" pitchFamily="18" charset="0"/>
              </a:rPr>
              <a:t>, diagnóstico</a:t>
            </a:r>
            <a:r>
              <a:rPr lang="es-MX" sz="1600" b="1" dirty="0">
                <a:latin typeface="Californian FB" panose="0207040306080B030204" pitchFamily="18" charset="0"/>
              </a:rPr>
              <a:t>, medicamentos, hospitalización </a:t>
            </a:r>
            <a:r>
              <a:rPr lang="es-MX" sz="1600" b="1" dirty="0" smtClean="0">
                <a:latin typeface="Californian FB" panose="0207040306080B030204" pitchFamily="18" charset="0"/>
              </a:rPr>
              <a:t>y complicaciones</a:t>
            </a:r>
            <a:r>
              <a:rPr lang="es-MX" sz="1600" b="1" dirty="0">
                <a:latin typeface="Californian FB" panose="0207040306080B030204" pitchFamily="18" charset="0"/>
              </a:rPr>
              <a:t>) fueron de </a:t>
            </a:r>
            <a:r>
              <a:rPr lang="es-MX" sz="1600" b="1" dirty="0" smtClean="0">
                <a:latin typeface="Californian FB" panose="0207040306080B030204" pitchFamily="18" charset="0"/>
              </a:rPr>
              <a:t>aproximadamente 45.7 </a:t>
            </a:r>
            <a:r>
              <a:rPr lang="es-MX" sz="1600" b="1" dirty="0">
                <a:latin typeface="Californian FB" panose="0207040306080B030204" pitchFamily="18" charset="0"/>
              </a:rPr>
              <a:t>mil millones de pesos (3,425 </a:t>
            </a:r>
            <a:r>
              <a:rPr lang="es-MX" sz="1600" b="1" dirty="0" smtClean="0">
                <a:latin typeface="Californian FB" panose="0207040306080B030204" pitchFamily="18" charset="0"/>
              </a:rPr>
              <a:t>millones de </a:t>
            </a:r>
            <a:r>
              <a:rPr lang="es-MX" sz="1600" b="1" dirty="0">
                <a:latin typeface="Californian FB" panose="0207040306080B030204" pitchFamily="18" charset="0"/>
              </a:rPr>
              <a:t>dólares) en 2011. Se calcula también que</a:t>
            </a:r>
            <a:r>
              <a:rPr lang="es-MX" sz="1600" b="1" dirty="0" smtClean="0">
                <a:latin typeface="Californian FB" panose="0207040306080B030204" pitchFamily="18" charset="0"/>
              </a:rPr>
              <a:t>, para </a:t>
            </a:r>
            <a:r>
              <a:rPr lang="es-MX" sz="1600" b="1" dirty="0">
                <a:latin typeface="Californian FB" panose="0207040306080B030204" pitchFamily="18" charset="0"/>
              </a:rPr>
              <a:t>ese año, los costos indirectos totales (</a:t>
            </a:r>
            <a:r>
              <a:rPr lang="es-MX" sz="1600" b="1" dirty="0" smtClean="0">
                <a:latin typeface="Californian FB" panose="0207040306080B030204" pitchFamily="18" charset="0"/>
              </a:rPr>
              <a:t>es decir</a:t>
            </a:r>
            <a:r>
              <a:rPr lang="es-MX" sz="1600" b="1" dirty="0">
                <a:latin typeface="Californian FB" panose="0207040306080B030204" pitchFamily="18" charset="0"/>
              </a:rPr>
              <a:t>, los derivados de mortalidad prematura</a:t>
            </a:r>
            <a:r>
              <a:rPr lang="es-MX" sz="1600" b="1" dirty="0" smtClean="0">
                <a:latin typeface="Californian FB" panose="0207040306080B030204" pitchFamily="18" charset="0"/>
              </a:rPr>
              <a:t>, discapacidad </a:t>
            </a:r>
            <a:r>
              <a:rPr lang="es-MX" sz="1600" b="1" dirty="0">
                <a:latin typeface="Californian FB" panose="0207040306080B030204" pitchFamily="18" charset="0"/>
              </a:rPr>
              <a:t>permanente y </a:t>
            </a:r>
            <a:r>
              <a:rPr lang="es-MX" sz="1600" b="1" dirty="0" smtClean="0">
                <a:latin typeface="Californian FB" panose="0207040306080B030204" pitchFamily="18" charset="0"/>
              </a:rPr>
              <a:t>discapacidad temporal</a:t>
            </a:r>
            <a:r>
              <a:rPr lang="es-MX" sz="1600" b="1" dirty="0">
                <a:latin typeface="Californian FB" panose="0207040306080B030204" pitchFamily="18" charset="0"/>
              </a:rPr>
              <a:t>) fueron de aproximadamente 57.5 </a:t>
            </a:r>
            <a:r>
              <a:rPr lang="es-MX" sz="1600" b="1" dirty="0" smtClean="0">
                <a:latin typeface="Californian FB" panose="0207040306080B030204" pitchFamily="18" charset="0"/>
              </a:rPr>
              <a:t>mil  millones </a:t>
            </a:r>
            <a:r>
              <a:rPr lang="es-MX" sz="1600" b="1" dirty="0">
                <a:latin typeface="Californian FB" panose="0207040306080B030204" pitchFamily="18" charset="0"/>
              </a:rPr>
              <a:t>de pesos (4,304 millones de dólares) en </a:t>
            </a:r>
            <a:r>
              <a:rPr lang="es-MX" sz="1600" b="1" dirty="0" smtClean="0">
                <a:latin typeface="Californian FB" panose="0207040306080B030204" pitchFamily="18" charset="0"/>
              </a:rPr>
              <a:t>el mismo </a:t>
            </a:r>
            <a:r>
              <a:rPr lang="es-MX" sz="1600" b="1" dirty="0">
                <a:latin typeface="Californian FB" panose="0207040306080B030204" pitchFamily="18" charset="0"/>
              </a:rPr>
              <a:t>año</a:t>
            </a:r>
            <a:r>
              <a:rPr lang="es-MX" b="1" dirty="0" smtClean="0">
                <a:latin typeface="Californian FB" panose="0207040306080B030204" pitchFamily="18" charset="0"/>
              </a:rPr>
              <a:t>.</a:t>
            </a:r>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1730429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smtClean="0">
                <a:latin typeface="Californian FB" panose="0207040306080B030204" pitchFamily="18" charset="0"/>
              </a:rPr>
              <a:t>El </a:t>
            </a:r>
            <a:r>
              <a:rPr lang="es-MX" sz="2400" b="1" dirty="0">
                <a:latin typeface="Californian FB" panose="0207040306080B030204" pitchFamily="18" charset="0"/>
              </a:rPr>
              <a:t>gasto en Diabetes absorbe </a:t>
            </a:r>
            <a:r>
              <a:rPr lang="es-MX" sz="2400" b="1" dirty="0" smtClean="0">
                <a:latin typeface="Californian FB" panose="0207040306080B030204" pitchFamily="18" charset="0"/>
              </a:rPr>
              <a:t>casi un </a:t>
            </a:r>
            <a:r>
              <a:rPr lang="es-MX" sz="2400" b="1" dirty="0">
                <a:latin typeface="Californian FB" panose="0207040306080B030204" pitchFamily="18" charset="0"/>
              </a:rPr>
              <a:t>sexto del gasto total ejercido en </a:t>
            </a:r>
            <a:r>
              <a:rPr lang="es-MX" sz="2400" b="1" dirty="0" smtClean="0">
                <a:latin typeface="Californian FB" panose="0207040306080B030204" pitchFamily="18" charset="0"/>
              </a:rPr>
              <a:t>prevención y </a:t>
            </a:r>
            <a:r>
              <a:rPr lang="es-MX" sz="2400" b="1" dirty="0">
                <a:latin typeface="Californian FB" panose="0207040306080B030204" pitchFamily="18" charset="0"/>
              </a:rPr>
              <a:t>atención de enfermedades, emergencias</a:t>
            </a:r>
            <a:r>
              <a:rPr lang="es-MX" sz="2400" b="1" dirty="0" smtClean="0">
                <a:latin typeface="Californian FB" panose="0207040306080B030204" pitchFamily="18" charset="0"/>
              </a:rPr>
              <a:t>, planificación </a:t>
            </a:r>
            <a:r>
              <a:rPr lang="es-MX" sz="2400" b="1" dirty="0">
                <a:latin typeface="Californian FB" panose="0207040306080B030204" pitchFamily="18" charset="0"/>
              </a:rPr>
              <a:t>familiar y otros relacionados </a:t>
            </a:r>
            <a:r>
              <a:rPr lang="es-MX" sz="2400" b="1" dirty="0" smtClean="0">
                <a:latin typeface="Californian FB" panose="0207040306080B030204" pitchFamily="18" charset="0"/>
              </a:rPr>
              <a:t>al rubro </a:t>
            </a:r>
            <a:r>
              <a:rPr lang="es-MX" sz="2400" b="1" dirty="0">
                <a:latin typeface="Californian FB" panose="0207040306080B030204" pitchFamily="18" charset="0"/>
              </a:rPr>
              <a:t>de la salud</a:t>
            </a:r>
            <a:endParaRPr lang="es-MX" sz="2400"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659893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smtClean="0">
                <a:latin typeface="Californian FB" panose="0207040306080B030204" pitchFamily="18" charset="0"/>
              </a:rPr>
              <a:t>Visto </a:t>
            </a:r>
            <a:r>
              <a:rPr lang="es-MX" sz="2400" b="1" dirty="0">
                <a:latin typeface="Californian FB" panose="0207040306080B030204" pitchFamily="18" charset="0"/>
              </a:rPr>
              <a:t>de otra forma, el costo </a:t>
            </a:r>
            <a:r>
              <a:rPr lang="es-MX" sz="2400" b="1" dirty="0" smtClean="0">
                <a:latin typeface="Californian FB" panose="0207040306080B030204" pitchFamily="18" charset="0"/>
              </a:rPr>
              <a:t>de la </a:t>
            </a:r>
            <a:r>
              <a:rPr lang="es-MX" sz="2400" b="1" dirty="0">
                <a:latin typeface="Californian FB" panose="0207040306080B030204" pitchFamily="18" charset="0"/>
              </a:rPr>
              <a:t>Diabetes para México es mayor al </a:t>
            </a:r>
            <a:r>
              <a:rPr lang="es-MX" sz="2400" b="1" dirty="0" smtClean="0">
                <a:latin typeface="Californian FB" panose="0207040306080B030204" pitchFamily="18" charset="0"/>
              </a:rPr>
              <a:t>presupuesto destinado </a:t>
            </a:r>
            <a:r>
              <a:rPr lang="es-MX" sz="2400" b="1" dirty="0">
                <a:latin typeface="Californian FB" panose="0207040306080B030204" pitchFamily="18" charset="0"/>
              </a:rPr>
              <a:t>al desarrollo social (0.71 por ciento </a:t>
            </a:r>
            <a:r>
              <a:rPr lang="es-MX" sz="2400" b="1" dirty="0" smtClean="0">
                <a:latin typeface="Californian FB" panose="0207040306080B030204" pitchFamily="18" charset="0"/>
              </a:rPr>
              <a:t>del PIB)26 </a:t>
            </a:r>
            <a:r>
              <a:rPr lang="es-MX" sz="2400" b="1" dirty="0">
                <a:latin typeface="Californian FB" panose="0207040306080B030204" pitchFamily="18" charset="0"/>
              </a:rPr>
              <a:t>o al gasto federal en ciencia y </a:t>
            </a:r>
            <a:r>
              <a:rPr lang="es-MX" sz="2400" b="1" dirty="0" smtClean="0">
                <a:latin typeface="Californian FB" panose="0207040306080B030204" pitchFamily="18" charset="0"/>
              </a:rPr>
              <a:t>tecnología (</a:t>
            </a:r>
            <a:r>
              <a:rPr lang="es-MX" sz="2400" b="1" dirty="0">
                <a:latin typeface="Californian FB" panose="0207040306080B030204" pitchFamily="18" charset="0"/>
              </a:rPr>
              <a:t>0.44 por ciento del PIB)</a:t>
            </a: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11124983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a:latin typeface="Californian FB" panose="0207040306080B030204" pitchFamily="18" charset="0"/>
              </a:rPr>
              <a:t> Sufrir anorexia aumenta unas cinco veces el riesgo de muerte y padecer bulimia u otro tipo de desorden alimentario lo duplica, según un estudio realizado por investigadores de la </a:t>
            </a:r>
            <a:r>
              <a:rPr lang="es-MX" sz="2400" b="1" dirty="0" err="1">
                <a:latin typeface="Californian FB" panose="0207040306080B030204" pitchFamily="18" charset="0"/>
              </a:rPr>
              <a:t>Loughborough</a:t>
            </a:r>
            <a:r>
              <a:rPr lang="es-MX" sz="2400" b="1" dirty="0">
                <a:latin typeface="Californian FB" panose="0207040306080B030204" pitchFamily="18" charset="0"/>
              </a:rPr>
              <a:t> </a:t>
            </a:r>
            <a:r>
              <a:rPr lang="es-MX" sz="2400" b="1" dirty="0" err="1">
                <a:latin typeface="Californian FB" panose="0207040306080B030204" pitchFamily="18" charset="0"/>
              </a:rPr>
              <a:t>University</a:t>
            </a:r>
            <a:r>
              <a:rPr lang="es-MX" sz="2400" b="1" dirty="0">
                <a:latin typeface="Californian FB" panose="0207040306080B030204" pitchFamily="18" charset="0"/>
              </a:rPr>
              <a:t>, en Reino Unido, publicado en 'Archives of General </a:t>
            </a:r>
            <a:r>
              <a:rPr lang="es-MX" sz="2400" b="1" dirty="0" err="1" smtClean="0">
                <a:latin typeface="Californian FB" panose="0207040306080B030204" pitchFamily="18" charset="0"/>
              </a:rPr>
              <a:t>Psychiatry</a:t>
            </a:r>
            <a:endParaRPr lang="es-MX" sz="2400"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9158003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a:latin typeface="Californian FB" panose="0207040306080B030204" pitchFamily="18" charset="0"/>
              </a:rPr>
              <a:t> La causa del fallecimiento de estos pacientes no está siempre clara. Sin embargo, entre los pacientes con anorexia que mueren, uno de cada cinco casos es un suicidio. Las otras muertes son atribuidas a los brutales efectos que tienen los desórdenes alimentarios sobre el cuerpo cuando se sufren durante mucho tiempo.</a:t>
            </a: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9599148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a:latin typeface="Californian FB" panose="0207040306080B030204" pitchFamily="18" charset="0"/>
              </a:rPr>
              <a:t> Los trastornos alimenticios (TCA) engloban varias enfermedades crónicas y progresivas que, a pesar de que se manifiestan a través de la conducta alimentaria, en realidad consisten en una gama muy compleja de síntomas entre los que prevalece una alteración o distorsión de la auto-imagen corporal, un gran temor a subir de peso y la adquisición de una serie de valores a través de una imagen corporal.</a:t>
            </a:r>
          </a:p>
          <a:p>
            <a:pPr algn="just"/>
            <a:endParaRPr lang="es-MX" b="1" dirty="0">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1063463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467544" y="3284984"/>
            <a:ext cx="8280920" cy="2736304"/>
          </a:xfrm>
        </p:spPr>
        <p:txBody>
          <a:bodyPr>
            <a:noAutofit/>
          </a:bodyPr>
          <a:lstStyle/>
          <a:p>
            <a:pPr algn="just"/>
            <a:r>
              <a:rPr lang="es-MX" sz="2400" b="1" dirty="0" smtClean="0">
                <a:latin typeface="Californian FB" panose="0207040306080B030204" pitchFamily="18" charset="0"/>
              </a:rPr>
              <a:t>En </a:t>
            </a:r>
            <a:r>
              <a:rPr lang="es-MX" sz="2400" b="1" dirty="0">
                <a:latin typeface="Californian FB" panose="0207040306080B030204" pitchFamily="18" charset="0"/>
              </a:rPr>
              <a:t>el caso de nuestro país estudios realizados por la </a:t>
            </a:r>
            <a:r>
              <a:rPr lang="es-MX" sz="2400" b="1" i="1" u="sng" dirty="0">
                <a:latin typeface="Californian FB" panose="0207040306080B030204" pitchFamily="18" charset="0"/>
              </a:rPr>
              <a:t>Secretaría de Salud durante la década pasada </a:t>
            </a:r>
            <a:r>
              <a:rPr lang="es-MX" sz="2400" b="1" dirty="0">
                <a:latin typeface="Californian FB" panose="0207040306080B030204" pitchFamily="18" charset="0"/>
              </a:rPr>
              <a:t>señalan que la prevalencia de la </a:t>
            </a:r>
            <a:r>
              <a:rPr lang="es-MX" sz="2400" b="1" dirty="0" smtClean="0">
                <a:latin typeface="Californian FB" panose="0207040306080B030204" pitchFamily="18" charset="0"/>
              </a:rPr>
              <a:t>Diabetes </a:t>
            </a:r>
            <a:r>
              <a:rPr lang="es-MX" sz="2400" b="1" dirty="0">
                <a:latin typeface="Californian FB" panose="0207040306080B030204" pitchFamily="18" charset="0"/>
              </a:rPr>
              <a:t>se encontraba entre 8 y 9% en la población mexicana  y  calculan que podrá llegar a 12.3% en el año 2025. </a:t>
            </a:r>
            <a:endParaRPr lang="es-MX" sz="2400" b="1" dirty="0" smtClean="0">
              <a:latin typeface="Californian FB" panose="0207040306080B030204" pitchFamily="18" charset="0"/>
            </a:endParaRPr>
          </a:p>
          <a:p>
            <a:pPr algn="just"/>
            <a:r>
              <a:rPr lang="es-MX" sz="2400" b="1" dirty="0" smtClean="0">
                <a:latin typeface="Californian FB" panose="0207040306080B030204" pitchFamily="18" charset="0"/>
              </a:rPr>
              <a:t>Lo </a:t>
            </a:r>
            <a:r>
              <a:rPr lang="es-MX" sz="2400" b="1" dirty="0">
                <a:latin typeface="Californian FB" panose="0207040306080B030204" pitchFamily="18" charset="0"/>
              </a:rPr>
              <a:t>que implicaría estar en un porcentaje entre 300 a 400% superior al resto del mundo</a:t>
            </a:r>
            <a:r>
              <a:rPr lang="es-MX" sz="2400" b="1" dirty="0" smtClean="0">
                <a:latin typeface="Californian FB" panose="0207040306080B030204" pitchFamily="18" charset="0"/>
              </a:rPr>
              <a:t>.  MITO O REALIDAD</a:t>
            </a:r>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26350169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smtClean="0">
                <a:latin typeface="Californian FB" panose="0207040306080B030204" pitchFamily="18" charset="0"/>
              </a:rPr>
              <a:t>En </a:t>
            </a:r>
            <a:r>
              <a:rPr lang="es-MX" b="1" dirty="0">
                <a:latin typeface="Californian FB" panose="0207040306080B030204" pitchFamily="18" charset="0"/>
              </a:rPr>
              <a:t>los últimos 30 años, los TCA surgieron como enfermedades cada vez más frecuentes, sobre todo en los adolescentes. Los estudios sobre la frecuencia de estos trastornos muestran un aumento preocupante, principalmente en la población de mujeres jóvenes. Se ha encontrado que entre 1 y 2% de las mujeres padecen de anorexia nerviosa (AN), y entre 1 y 3% padecen bulimia nerviosa (BN). </a:t>
            </a:r>
            <a:endParaRPr lang="es-MX" b="1" dirty="0" smtClean="0">
              <a:latin typeface="Californian FB" panose="0207040306080B030204" pitchFamily="18" charset="0"/>
            </a:endParaRP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15575222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a:latin typeface="Californian FB" panose="0207040306080B030204" pitchFamily="18" charset="0"/>
              </a:rPr>
              <a:t>Estos trastornos se presentan en una proporción de 10 a 1 en las mujeres con respecto a los varones, aunque en los últimos años se ha incrementado el número de varones que los padecen. Generalmente el inicio de los trastornos de la conducta alimentaria es de los 14 años hasta los 20.</a:t>
            </a:r>
          </a:p>
          <a:p>
            <a:pPr algn="just"/>
            <a:endParaRPr lang="es-MX" b="1" dirty="0">
              <a:latin typeface="Californian FB" panose="0207040306080B030204" pitchFamily="18" charset="0"/>
            </a:endParaRPr>
          </a:p>
          <a:p>
            <a:pPr algn="just"/>
            <a:r>
              <a:rPr lang="es-MX" b="1" dirty="0" smtClean="0">
                <a:latin typeface="Californian FB" panose="0207040306080B030204" pitchFamily="18" charset="0"/>
              </a:rPr>
              <a:t> </a:t>
            </a:r>
            <a:endParaRPr lang="es-MX" b="1" dirty="0">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13064530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323528" y="3284984"/>
            <a:ext cx="8204448" cy="2376264"/>
          </a:xfrm>
        </p:spPr>
        <p:txBody>
          <a:bodyPr>
            <a:noAutofit/>
          </a:bodyPr>
          <a:lstStyle/>
          <a:p>
            <a:pPr algn="just"/>
            <a:r>
              <a:rPr lang="es-MX" sz="2400" b="1" dirty="0" smtClean="0">
                <a:latin typeface="Californian FB" panose="0207040306080B030204" pitchFamily="18" charset="0"/>
              </a:rPr>
              <a:t>En </a:t>
            </a:r>
            <a:r>
              <a:rPr lang="es-MX" sz="2400" b="1" dirty="0">
                <a:latin typeface="Californian FB" panose="0207040306080B030204" pitchFamily="18" charset="0"/>
              </a:rPr>
              <a:t>México se han llevado a cabo diversos estudios para detectar dichas manifestaciones conductuales. Los hallazgos en muestras representativas de estudiantes de entre 14 y 24 años de edad han indicado que </a:t>
            </a:r>
            <a:r>
              <a:rPr lang="es-MX" sz="2400" b="1" i="1" u="sng" dirty="0">
                <a:latin typeface="Californian FB" panose="0207040306080B030204" pitchFamily="18" charset="0"/>
              </a:rPr>
              <a:t>1.1% de varones y 5% de mujeres en el estado de Morelos y 3.4% de varones y 9.6% de mujeres en la Ciudad de México</a:t>
            </a:r>
            <a:r>
              <a:rPr lang="es-MX" sz="2400" b="1" dirty="0">
                <a:latin typeface="Californian FB" panose="0207040306080B030204" pitchFamily="18" charset="0"/>
              </a:rPr>
              <a:t> refieren dichas conductas. </a:t>
            </a:r>
            <a:endParaRPr lang="es-MX" sz="2400" b="1" dirty="0" smtClean="0">
              <a:latin typeface="Californian FB" panose="0207040306080B030204" pitchFamily="18" charset="0"/>
            </a:endParaRPr>
          </a:p>
          <a:p>
            <a:pPr algn="just"/>
            <a:endParaRPr lang="es-MX" sz="2400" b="1" dirty="0">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12560675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a:latin typeface="Californian FB" panose="0207040306080B030204" pitchFamily="18" charset="0"/>
              </a:rPr>
              <a:t> Los factores sociales que predisponen a la enfermedad, e incluso la desencadenan, son muchos y muy complejos. La presión social y mediática que existe en torno a la línea y el adelgazamiento tiene un papel decisivo en la aparición y desarrollo de la enfermedad; la moda y la publicidad incitan más frecuentemente a adelgazar que a mantener una buena salud.</a:t>
            </a:r>
          </a:p>
          <a:p>
            <a:pPr algn="just"/>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17337309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sz="2400" b="1" dirty="0" smtClean="0">
                <a:latin typeface="Californian FB" panose="0207040306080B030204" pitchFamily="18" charset="0"/>
              </a:rPr>
              <a:t>Los </a:t>
            </a:r>
            <a:r>
              <a:rPr lang="es-MX" sz="2400" b="1" dirty="0">
                <a:latin typeface="Californian FB" panose="0207040306080B030204" pitchFamily="18" charset="0"/>
              </a:rPr>
              <a:t>factores socioculturales predisponentes que podrían influir e incluso desencadenar el curso de la enfermedad son, en general, la presión y los estereotipos sociales. </a:t>
            </a:r>
            <a:r>
              <a:rPr lang="es-MX" sz="2400" b="1" dirty="0" smtClean="0">
                <a:latin typeface="Californian FB" panose="0207040306080B030204" pitchFamily="18" charset="0"/>
              </a:rPr>
              <a:t> </a:t>
            </a:r>
            <a:endParaRPr lang="es-MX" sz="2400" b="1" dirty="0">
              <a:latin typeface="Californian FB" panose="0207040306080B030204" pitchFamily="18" charset="0"/>
            </a:endParaRPr>
          </a:p>
          <a:p>
            <a:pPr algn="just"/>
            <a:endParaRPr lang="es-MX" b="1" dirty="0" smtClean="0">
              <a:latin typeface="Californian FB" panose="0207040306080B030204" pitchFamily="18" charset="0"/>
            </a:endParaRPr>
          </a:p>
          <a:p>
            <a:pPr algn="just"/>
            <a:endParaRPr lang="es-MX" b="1" dirty="0">
              <a:latin typeface="Californian FB" panose="0207040306080B030204" pitchFamily="18" charset="0"/>
            </a:endParaRPr>
          </a:p>
          <a:p>
            <a:pPr algn="just"/>
            <a:r>
              <a:rPr lang="es-MX" b="1" dirty="0" smtClean="0">
                <a:latin typeface="Californian FB" panose="0207040306080B030204" pitchFamily="18" charset="0"/>
              </a:rPr>
              <a:t> </a:t>
            </a:r>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9001985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ctr"/>
            <a:endParaRPr lang="es-MX" sz="5400" b="1" dirty="0" smtClean="0">
              <a:latin typeface="Californian FB" panose="0207040306080B030204" pitchFamily="18" charset="0"/>
            </a:endParaRPr>
          </a:p>
          <a:p>
            <a:pPr algn="ctr"/>
            <a:r>
              <a:rPr lang="es-MX" sz="5400" b="1" dirty="0" smtClean="0">
                <a:latin typeface="Californian FB" panose="0207040306080B030204" pitchFamily="18" charset="0"/>
              </a:rPr>
              <a:t>Muchas Gracias</a:t>
            </a:r>
            <a:endParaRPr lang="es-MX" sz="5400" b="1" dirty="0">
              <a:latin typeface="Californian FB" panose="0207040306080B030204" pitchFamily="18" charset="0"/>
            </a:endParaRPr>
          </a:p>
          <a:p>
            <a:pPr algn="just"/>
            <a:endParaRPr lang="es-MX" b="1" dirty="0" smtClean="0">
              <a:latin typeface="Californian FB" panose="0207040306080B030204" pitchFamily="18" charset="0"/>
            </a:endParaRPr>
          </a:p>
          <a:p>
            <a:pPr algn="just"/>
            <a:endParaRPr lang="es-MX" b="1" dirty="0">
              <a:latin typeface="Californian FB" panose="0207040306080B030204" pitchFamily="18" charset="0"/>
            </a:endParaRPr>
          </a:p>
          <a:p>
            <a:pPr algn="just"/>
            <a:r>
              <a:rPr lang="es-MX" b="1" dirty="0" smtClean="0">
                <a:latin typeface="Californian FB" panose="0207040306080B030204" pitchFamily="18" charset="0"/>
              </a:rPr>
              <a:t> </a:t>
            </a:r>
            <a:endParaRPr lang="es-MX" b="1" dirty="0">
              <a:latin typeface="Californian FB" panose="0207040306080B030204" pitchFamily="18" charset="0"/>
            </a:endParaRPr>
          </a:p>
          <a:p>
            <a:pPr algn="just"/>
            <a:r>
              <a:rPr lang="es-MX" b="1" smtClean="0">
                <a:solidFill>
                  <a:srgbClr val="002060"/>
                </a:solidFill>
                <a:latin typeface="Californian FB" panose="0207040306080B030204" pitchFamily="18" charset="0"/>
              </a:rPr>
              <a:t>Dr</a:t>
            </a:r>
            <a:r>
              <a:rPr lang="es-MX" b="1" dirty="0" smtClean="0">
                <a:solidFill>
                  <a:srgbClr val="002060"/>
                </a:solidFill>
                <a:latin typeface="Californian FB" panose="0207040306080B030204" pitchFamily="18" charset="0"/>
              </a:rPr>
              <a:t>.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233839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323528" y="3284984"/>
            <a:ext cx="8204448" cy="2448272"/>
          </a:xfrm>
        </p:spPr>
        <p:txBody>
          <a:bodyPr>
            <a:noAutofit/>
          </a:bodyPr>
          <a:lstStyle/>
          <a:p>
            <a:pPr algn="just"/>
            <a:r>
              <a:rPr lang="es-MX" sz="2400" b="1" dirty="0" smtClean="0">
                <a:latin typeface="Californian FB" panose="0207040306080B030204" pitchFamily="18" charset="0"/>
              </a:rPr>
              <a:t>El </a:t>
            </a:r>
            <a:r>
              <a:rPr lang="es-MX" sz="2400" b="1" dirty="0">
                <a:latin typeface="Californian FB" panose="0207040306080B030204" pitchFamily="18" charset="0"/>
              </a:rPr>
              <a:t>envejecimiento de la población y los cambios en los estilos de vida son los dos factores que más influyen en el incremento progresivo de la diabetes. Así, el cambio en los hábitos alimentarios y el creciente sedentarismo y aumento de la inactividad física, que provocan obesidad, tienen como consecuencia directa que la enfermedad esté aumentando en casi todo el mundo</a:t>
            </a:r>
            <a:r>
              <a:rPr lang="es-MX" sz="2400" b="1" dirty="0" smtClean="0">
                <a:latin typeface="Californian FB" panose="0207040306080B030204" pitchFamily="18" charset="0"/>
              </a:rPr>
              <a:t>.</a:t>
            </a:r>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4092212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467544" y="3284984"/>
            <a:ext cx="8060432" cy="2448272"/>
          </a:xfrm>
        </p:spPr>
        <p:txBody>
          <a:bodyPr>
            <a:noAutofit/>
          </a:bodyPr>
          <a:lstStyle/>
          <a:p>
            <a:pPr algn="just"/>
            <a:r>
              <a:rPr lang="es-MX" b="1" dirty="0" smtClean="0">
                <a:latin typeface="Californian FB" panose="0207040306080B030204" pitchFamily="18" charset="0"/>
              </a:rPr>
              <a:t>Hay otros </a:t>
            </a:r>
            <a:r>
              <a:rPr lang="es-MX" b="1" dirty="0">
                <a:latin typeface="Californian FB" panose="0207040306080B030204" pitchFamily="18" charset="0"/>
              </a:rPr>
              <a:t>condicionantes que aumentan la probabilidad de desarrollar diabetes: la </a:t>
            </a:r>
            <a:r>
              <a:rPr lang="es-MX" b="1" dirty="0" smtClean="0">
                <a:latin typeface="Californian FB" panose="0207040306080B030204" pitchFamily="18" charset="0"/>
              </a:rPr>
              <a:t>presencia </a:t>
            </a:r>
            <a:r>
              <a:rPr lang="es-MX" b="1" dirty="0">
                <a:latin typeface="Californian FB" panose="0207040306080B030204" pitchFamily="18" charset="0"/>
              </a:rPr>
              <a:t>de otras enfermedades como obesidad e hipertensión arterial, así como la historia familiar de diabetes, son factores que influyen notablemente en el desarrollo de esta enfermedad</a:t>
            </a:r>
            <a:r>
              <a:rPr lang="es-MX" b="1" dirty="0" smtClean="0">
                <a:latin typeface="Californian FB" panose="0207040306080B030204" pitchFamily="18" charset="0"/>
              </a:rPr>
              <a:t>. En </a:t>
            </a:r>
            <a:r>
              <a:rPr lang="es-MX" b="1" dirty="0">
                <a:latin typeface="Californian FB" panose="0207040306080B030204" pitchFamily="18" charset="0"/>
              </a:rPr>
              <a:t>algunos casos la diabetes puede ser secundaria a alguna circunstancia concreta: consumo de </a:t>
            </a:r>
            <a:r>
              <a:rPr lang="es-MX" b="1" dirty="0" smtClean="0">
                <a:latin typeface="Californian FB" panose="0207040306080B030204" pitchFamily="18" charset="0"/>
              </a:rPr>
              <a:t>alcohol, </a:t>
            </a:r>
            <a:r>
              <a:rPr lang="es-MX" b="1" dirty="0">
                <a:latin typeface="Californian FB" panose="0207040306080B030204" pitchFamily="18" charset="0"/>
              </a:rPr>
              <a:t>algunos fármacos (corticoides, antiinflamatorios, anticonceptivos en mujeres), enfermedades renales, y otras.</a:t>
            </a: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1257699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395536" y="3356992"/>
            <a:ext cx="8132440" cy="2304256"/>
          </a:xfrm>
        </p:spPr>
        <p:txBody>
          <a:bodyPr>
            <a:noAutofit/>
          </a:bodyPr>
          <a:lstStyle/>
          <a:p>
            <a:pPr algn="just"/>
            <a:r>
              <a:rPr lang="es-MX" sz="2400" b="1" dirty="0">
                <a:latin typeface="Californian FB" panose="0207040306080B030204" pitchFamily="18" charset="0"/>
              </a:rPr>
              <a:t> </a:t>
            </a:r>
            <a:r>
              <a:rPr lang="es-MX" sz="2400" b="1" dirty="0" smtClean="0">
                <a:latin typeface="Californian FB" panose="0207040306080B030204" pitchFamily="18" charset="0"/>
              </a:rPr>
              <a:t>El </a:t>
            </a:r>
            <a:r>
              <a:rPr lang="es-MX" sz="2400" b="1" dirty="0">
                <a:latin typeface="Californian FB" panose="0207040306080B030204" pitchFamily="18" charset="0"/>
              </a:rPr>
              <a:t>Secretario de Salud </a:t>
            </a:r>
            <a:r>
              <a:rPr lang="es-MX" sz="2400" b="1" dirty="0" smtClean="0">
                <a:latin typeface="Californian FB" panose="0207040306080B030204" pitchFamily="18" charset="0"/>
              </a:rPr>
              <a:t>federal, </a:t>
            </a:r>
            <a:r>
              <a:rPr lang="es-MX" sz="2400" b="1" dirty="0">
                <a:latin typeface="Californian FB" panose="0207040306080B030204" pitchFamily="18" charset="0"/>
              </a:rPr>
              <a:t>hizo la semana pasada </a:t>
            </a:r>
            <a:r>
              <a:rPr lang="es-MX" sz="2400" b="1" dirty="0" smtClean="0">
                <a:latin typeface="Californian FB" panose="0207040306080B030204" pitchFamily="18" charset="0"/>
              </a:rPr>
              <a:t>declaraciones públicas, acerca de </a:t>
            </a:r>
            <a:r>
              <a:rPr lang="es-MX" sz="2400" b="1" dirty="0">
                <a:latin typeface="Californian FB" panose="0207040306080B030204" pitchFamily="18" charset="0"/>
              </a:rPr>
              <a:t>que la diabetes ha cobrado más vidas que la Revolución Mexicana, </a:t>
            </a: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3744719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1988840"/>
            <a:ext cx="7772400" cy="1296144"/>
          </a:xfrm>
        </p:spPr>
        <p:txBody>
          <a:bodyPr>
            <a:noAutofit/>
          </a:bodyPr>
          <a:lstStyle/>
          <a:p>
            <a:pPr algn="ctr"/>
            <a:r>
              <a:rPr lang="es-MX" sz="2800" dirty="0" smtClean="0">
                <a:solidFill>
                  <a:srgbClr val="00B050"/>
                </a:solidFill>
              </a:rPr>
              <a:t>Mitos y Realidades de la Obesidad y los Trastornos de la conducta Alimentaria</a:t>
            </a:r>
            <a:endParaRPr lang="es-MX" sz="2800" dirty="0">
              <a:solidFill>
                <a:srgbClr val="00B050"/>
              </a:solidFill>
            </a:endParaRPr>
          </a:p>
        </p:txBody>
      </p:sp>
      <p:sp>
        <p:nvSpPr>
          <p:cNvPr id="3" name="2 Subtítulo"/>
          <p:cNvSpPr>
            <a:spLocks noGrp="1"/>
          </p:cNvSpPr>
          <p:nvPr>
            <p:ph type="subTitle" idx="1"/>
          </p:nvPr>
        </p:nvSpPr>
        <p:spPr>
          <a:xfrm>
            <a:off x="755576" y="3284984"/>
            <a:ext cx="7772400" cy="2376264"/>
          </a:xfrm>
        </p:spPr>
        <p:txBody>
          <a:bodyPr>
            <a:noAutofit/>
          </a:bodyPr>
          <a:lstStyle/>
          <a:p>
            <a:pPr algn="just"/>
            <a:r>
              <a:rPr lang="es-MX" b="1" dirty="0" smtClean="0">
                <a:latin typeface="Californian FB" panose="0207040306080B030204" pitchFamily="18" charset="0"/>
              </a:rPr>
              <a:t>Al </a:t>
            </a:r>
            <a:r>
              <a:rPr lang="es-MX" b="1" dirty="0">
                <a:latin typeface="Californian FB" panose="0207040306080B030204" pitchFamily="18" charset="0"/>
              </a:rPr>
              <a:t>respecto, el análisis más </a:t>
            </a:r>
            <a:r>
              <a:rPr lang="es-MX" b="1" dirty="0" smtClean="0">
                <a:latin typeface="Californian FB" panose="0207040306080B030204" pitchFamily="18" charset="0"/>
              </a:rPr>
              <a:t>reconocido en torno a ese periodo de la vida nacional, realizado por </a:t>
            </a:r>
            <a:r>
              <a:rPr lang="es-MX" b="1" dirty="0">
                <a:latin typeface="Californian FB" panose="0207040306080B030204" pitchFamily="18" charset="0"/>
              </a:rPr>
              <a:t>Manuel </a:t>
            </a:r>
            <a:r>
              <a:rPr lang="es-MX" b="1" dirty="0" err="1">
                <a:latin typeface="Californian FB" panose="0207040306080B030204" pitchFamily="18" charset="0"/>
              </a:rPr>
              <a:t>Ordorica</a:t>
            </a:r>
            <a:r>
              <a:rPr lang="es-MX" b="1" dirty="0">
                <a:latin typeface="Californian FB" panose="0207040306080B030204" pitchFamily="18" charset="0"/>
              </a:rPr>
              <a:t> y José Luis </a:t>
            </a:r>
            <a:r>
              <a:rPr lang="es-MX" b="1" dirty="0" smtClean="0">
                <a:latin typeface="Californian FB" panose="0207040306080B030204" pitchFamily="18" charset="0"/>
              </a:rPr>
              <a:t>Lezama, en su </a:t>
            </a:r>
            <a:r>
              <a:rPr lang="es-MX" b="1" dirty="0">
                <a:latin typeface="Californian FB" panose="0207040306080B030204" pitchFamily="18" charset="0"/>
              </a:rPr>
              <a:t>análisis demográfico de nuestro país en la época citada,  auspiciado por el Consejo Nacional de Población, </a:t>
            </a:r>
            <a:r>
              <a:rPr lang="es-MX" b="1" dirty="0" smtClean="0">
                <a:latin typeface="Californian FB" panose="0207040306080B030204" pitchFamily="18" charset="0"/>
              </a:rPr>
              <a:t>llegaron </a:t>
            </a:r>
            <a:r>
              <a:rPr lang="es-MX" b="1" dirty="0">
                <a:latin typeface="Californian FB" panose="0207040306080B030204" pitchFamily="18" charset="0"/>
              </a:rPr>
              <a:t>a la cifra de 1.4 millones de muertos, 1.1 millones de nacimientos frustrados, 400 mil emigrados, y medio millón en error censal para un total de 3.4 millones de vidas afectadas por la </a:t>
            </a:r>
            <a:r>
              <a:rPr lang="es-MX" b="1" dirty="0" smtClean="0">
                <a:latin typeface="Californian FB" panose="0207040306080B030204" pitchFamily="18" charset="0"/>
              </a:rPr>
              <a:t>Revolución.</a:t>
            </a:r>
            <a:endParaRPr lang="es-MX" b="1" dirty="0">
              <a:latin typeface="Californian FB" panose="0207040306080B030204" pitchFamily="18" charset="0"/>
            </a:endParaRPr>
          </a:p>
          <a:p>
            <a:pPr algn="just"/>
            <a:endParaRPr lang="es-MX" b="1" dirty="0" smtClean="0">
              <a:solidFill>
                <a:srgbClr val="002060"/>
              </a:solidFill>
              <a:latin typeface="Californian FB" panose="0207040306080B030204" pitchFamily="18" charset="0"/>
            </a:endParaRPr>
          </a:p>
          <a:p>
            <a:pPr algn="just"/>
            <a:r>
              <a:rPr lang="es-MX" b="1" dirty="0" smtClean="0">
                <a:solidFill>
                  <a:srgbClr val="002060"/>
                </a:solidFill>
                <a:latin typeface="Californian FB" panose="0207040306080B030204" pitchFamily="18" charset="0"/>
              </a:rPr>
              <a:t>Dr. Gabriel García Colorado, Presidente de la Asociación de Bioética y Derechos Humanos. www.bioeticamexicana.org</a:t>
            </a:r>
            <a:endParaRPr lang="es-MX" b="1" dirty="0">
              <a:solidFill>
                <a:srgbClr val="002060"/>
              </a:solidFill>
              <a:latin typeface="Californian FB" panose="0207040306080B030204" pitchFamily="18"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3816424" cy="1396955"/>
          </a:xfrm>
          <a:prstGeom prst="rect">
            <a:avLst/>
          </a:prstGeom>
        </p:spPr>
      </p:pic>
    </p:spTree>
    <p:extLst>
      <p:ext uri="{BB962C8B-B14F-4D97-AF65-F5344CB8AC3E}">
        <p14:creationId xmlns:p14="http://schemas.microsoft.com/office/powerpoint/2010/main" val="40492655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279</TotalTime>
  <Words>4695</Words>
  <Application>Microsoft Office PowerPoint</Application>
  <PresentationFormat>Presentación en pantalla (4:3)</PresentationFormat>
  <Paragraphs>286</Paragraphs>
  <Slides>55</Slides>
  <Notes>0</Notes>
  <HiddenSlides>0</HiddenSlides>
  <MMClips>0</MMClips>
  <ScaleCrop>false</ScaleCrop>
  <HeadingPairs>
    <vt:vector size="4" baseType="variant">
      <vt:variant>
        <vt:lpstr>Tema</vt:lpstr>
      </vt:variant>
      <vt:variant>
        <vt:i4>1</vt:i4>
      </vt:variant>
      <vt:variant>
        <vt:lpstr>Títulos de diapositiva</vt:lpstr>
      </vt:variant>
      <vt:variant>
        <vt:i4>55</vt:i4>
      </vt:variant>
    </vt:vector>
  </HeadingPairs>
  <TitlesOfParts>
    <vt:vector size="56" baseType="lpstr">
      <vt:lpstr>Aspecto</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lpstr>Mitos y Realidades de la Obesidad y los Trastornos de la conducta Alimentaria</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Mitos y Realidades de la Obesidad y los Trastornos de la conducta Alimentaria</dc:title>
  <dc:creator>Gabriel</dc:creator>
  <cp:lastModifiedBy>Gabriel</cp:lastModifiedBy>
  <cp:revision>17</cp:revision>
  <dcterms:created xsi:type="dcterms:W3CDTF">2017-05-31T02:32:04Z</dcterms:created>
  <dcterms:modified xsi:type="dcterms:W3CDTF">2017-05-31T07:13:42Z</dcterms:modified>
</cp:coreProperties>
</file>