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319" r:id="rId16"/>
    <p:sldId id="318" r:id="rId17"/>
    <p:sldId id="317" r:id="rId18"/>
    <p:sldId id="316" r:id="rId19"/>
    <p:sldId id="315" r:id="rId20"/>
    <p:sldId id="314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5D5C-7F19-474B-B2EC-8DE17ADFD199}" type="datetimeFigureOut">
              <a:rPr lang="es-MX" smtClean="0"/>
              <a:t>03/12/2010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2A0A-A9D6-4625-932B-9B032051B7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5D5C-7F19-474B-B2EC-8DE17ADFD199}" type="datetimeFigureOut">
              <a:rPr lang="es-MX" smtClean="0"/>
              <a:t>03/12/2010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2A0A-A9D6-4625-932B-9B032051B7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5D5C-7F19-474B-B2EC-8DE17ADFD199}" type="datetimeFigureOut">
              <a:rPr lang="es-MX" smtClean="0"/>
              <a:t>03/12/2010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2A0A-A9D6-4625-932B-9B032051B7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5D5C-7F19-474B-B2EC-8DE17ADFD199}" type="datetimeFigureOut">
              <a:rPr lang="es-MX" smtClean="0"/>
              <a:t>03/12/2010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2A0A-A9D6-4625-932B-9B032051B7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5D5C-7F19-474B-B2EC-8DE17ADFD199}" type="datetimeFigureOut">
              <a:rPr lang="es-MX" smtClean="0"/>
              <a:t>03/12/2010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2A0A-A9D6-4625-932B-9B032051B7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5D5C-7F19-474B-B2EC-8DE17ADFD199}" type="datetimeFigureOut">
              <a:rPr lang="es-MX" smtClean="0"/>
              <a:t>03/12/2010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2A0A-A9D6-4625-932B-9B032051B7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5D5C-7F19-474B-B2EC-8DE17ADFD199}" type="datetimeFigureOut">
              <a:rPr lang="es-MX" smtClean="0"/>
              <a:t>03/12/2010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2A0A-A9D6-4625-932B-9B032051B7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5D5C-7F19-474B-B2EC-8DE17ADFD199}" type="datetimeFigureOut">
              <a:rPr lang="es-MX" smtClean="0"/>
              <a:t>03/12/2010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2A0A-A9D6-4625-932B-9B032051B7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5D5C-7F19-474B-B2EC-8DE17ADFD199}" type="datetimeFigureOut">
              <a:rPr lang="es-MX" smtClean="0"/>
              <a:t>03/12/2010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2A0A-A9D6-4625-932B-9B032051B7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5D5C-7F19-474B-B2EC-8DE17ADFD199}" type="datetimeFigureOut">
              <a:rPr lang="es-MX" smtClean="0"/>
              <a:t>03/12/2010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2A0A-A9D6-4625-932B-9B032051B7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5D5C-7F19-474B-B2EC-8DE17ADFD199}" type="datetimeFigureOut">
              <a:rPr lang="es-MX" smtClean="0"/>
              <a:t>03/12/2010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2A0A-A9D6-4625-932B-9B032051B71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25D5C-7F19-474B-B2EC-8DE17ADFD199}" type="datetimeFigureOut">
              <a:rPr lang="es-MX" smtClean="0"/>
              <a:t>03/12/2010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72A0A-A9D6-4625-932B-9B032051B71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536" y="2276872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En las últimas décadas se han producido en el campo de la salud, enormes transformaciones, tanto a nivel micro, como macro asistencial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95536" y="566124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Dr. Gabriel García Colorado, Presidente de la </a:t>
                      </a:r>
                      <a:r>
                        <a:rPr lang="es-MX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Abiodhn</a:t>
                      </a:r>
                      <a:endParaRPr lang="es-MX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Las experiencias nacionales son aún muy pobres, por lo cual la estrategia de contar en cada hospital con un CBH, sería la fuente capacitadora de recursos humanos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La Comisión debe entenderse como un grupo </a:t>
            </a:r>
            <a:r>
              <a:rPr lang="es-MX" dirty="0" err="1" smtClean="0">
                <a:solidFill>
                  <a:srgbClr val="0000FF"/>
                </a:solidFill>
              </a:rPr>
              <a:t>multi</a:t>
            </a:r>
            <a:r>
              <a:rPr lang="es-MX" dirty="0" smtClean="0">
                <a:solidFill>
                  <a:srgbClr val="0000FF"/>
                </a:solidFill>
              </a:rPr>
              <a:t> e inter disciplinario de profesionales de la salud y de otros profesionistas, trabajadores de la institución sanitaria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00FF"/>
                </a:solidFill>
              </a:rPr>
              <a:t>La CBH será el órgano encargado de difundir las normativas éticas nacionales e internacionales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También detectar áreas y temas que deban ser investigados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>
                <a:solidFill>
                  <a:srgbClr val="0000FF"/>
                </a:solidFill>
              </a:rPr>
              <a:t>Los miembros de los CBH deben ser elegidos democráticamente con representación de “TODAS” las disciplinas y profesiones, incluyendo un representante de las áreas de formación del posgrado.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Se deben otorgar facilidades “para que al menos un representante de cada disciplina se actualice y forme en el área de la Bioética”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Cada CBH debe elaborar su Reglamento Interno de trabajo y de funcionamiento, esto por las características de la Institución y del hospital en particular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Las personas deben ser elegidas de conformidad con su idoneidad profesional, seriedad laboral, formación en el área de la bioética (si los hay con ésta), honestidad profesional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¿Cuales serían según nuestra propuesta, los profesionales que al menos deberán estar representados en un hospital?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00FF"/>
                </a:solidFill>
              </a:rPr>
              <a:t>Médicos, enfermeras, químicos, trabajadoras sociales, laboratorio (técnicos o licenciados), técnicos diversos, </a:t>
            </a:r>
            <a:r>
              <a:rPr lang="es-MX" dirty="0" err="1" smtClean="0">
                <a:solidFill>
                  <a:srgbClr val="0000FF"/>
                </a:solidFill>
              </a:rPr>
              <a:t>tanatólogos</a:t>
            </a:r>
            <a:r>
              <a:rPr lang="es-MX" dirty="0" smtClean="0">
                <a:solidFill>
                  <a:srgbClr val="0000FF"/>
                </a:solidFill>
              </a:rPr>
              <a:t>, psicólogos, administradores, residentes de posgrado, abogados</a:t>
            </a: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Tareas presentes en cada momento: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Capacitación permanente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Programa educativo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Obtener fuentes de financiamiento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Construir indicadores de calidad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00FF"/>
                </a:solidFill>
              </a:rPr>
              <a:t>El acelerado avance científico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El desarrollo de nuevas tecnologías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El surgimiento de una nueva forma de relación profesional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>
                <a:solidFill>
                  <a:srgbClr val="0000FF"/>
                </a:solidFill>
              </a:rPr>
              <a:t>Lecturas mínimas para los miembros del CBH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Introducción a la bioética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Teorías deontológicas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Códigos éticos internacionales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Toma de decisiones en bioética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Leyes nacionales en materia de bioética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Se propone que cada caso PROBLEMA o cada caso DILEMA  o Controversial, se discuta como en un taller, donde se votará requiriendo mayoría calificada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Quizá todos los casos clínicos tengan  problemas de carácter ético, sin embargo  los seleccionaremos  con ciertas características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00FF"/>
                </a:solidFill>
              </a:rPr>
              <a:t>Técnicas de reproducción asistida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Trasplantes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Muerte encefálica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Voluntades anticipadas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cirugías consideradas </a:t>
            </a:r>
            <a:r>
              <a:rPr lang="es-MX" dirty="0" err="1" smtClean="0">
                <a:solidFill>
                  <a:srgbClr val="0000FF"/>
                </a:solidFill>
              </a:rPr>
              <a:t>mutilatorias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00FF"/>
                </a:solidFill>
              </a:rPr>
              <a:t>Voluntades anticipadas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Objeción de conciencia del trabajador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Objeción de conciencia del usuario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Aborto, ¿cuáles?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00FF"/>
                </a:solidFill>
              </a:rPr>
              <a:t>Derechos del paciente, sobre todo el de 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Autonomía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Sigilo profesional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Consentimiento informado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Negativas al tratamiento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00FF"/>
                </a:solidFill>
              </a:rPr>
              <a:t>Confidencialidad de datos genéticos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Maternidad subrogada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Datos del donador de semen o de la donadora de óvulos o de los donadores de embriones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r>
              <a:rPr lang="es-MX" dirty="0" err="1" smtClean="0">
                <a:solidFill>
                  <a:srgbClr val="0000FF"/>
                </a:solidFill>
              </a:rPr>
              <a:t>Crioconservación</a:t>
            </a:r>
            <a:r>
              <a:rPr lang="es-MX" dirty="0" smtClean="0">
                <a:solidFill>
                  <a:srgbClr val="0000FF"/>
                </a:solidFill>
              </a:rPr>
              <a:t> de embriones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Disposición de embriones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Investigación en humanos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Nuevos productos farmacológicos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00FF"/>
                </a:solidFill>
              </a:rPr>
              <a:t>Eutanasia vs </a:t>
            </a:r>
            <a:r>
              <a:rPr lang="es-MX" dirty="0" err="1" smtClean="0">
                <a:solidFill>
                  <a:srgbClr val="0000FF"/>
                </a:solidFill>
              </a:rPr>
              <a:t>ortostanasia</a:t>
            </a:r>
            <a:r>
              <a:rPr lang="es-MX" dirty="0" smtClean="0">
                <a:solidFill>
                  <a:srgbClr val="0000FF"/>
                </a:solidFill>
              </a:rPr>
              <a:t> o voluntad anticipada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Clonación de seres humanos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Psicocirugías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Eugenesia, selección de embriones por cualidades genéticas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 Relación médico paciente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Responsabilidad profesional por cada profesionista y en relación a cada paciente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Recursos hospitalarios, ¿a quién se le da preferencia</a:t>
            </a: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00FF"/>
                </a:solidFill>
              </a:rPr>
              <a:t>Los cambios registrados en los modelos de asistencia sanitaria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La necesidad de reasignación de recursos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Como presentar cada caso: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Lenguaje sencillo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La primera persona es el paciente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Valores de la persona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Religión de la persona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Deseos expresados por la persona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Diagnósticos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DILEMA QUE HAY QUE RESOLVER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Todos los miembros del CBH deben participar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Toda afirmación es susceptible de ser sancionada o cuestionada, aun cuando sea de un directivo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Toda propuesta debe ser incluida en el debate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Todos deben aportar sus puntos de vista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¿Cómo?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Hacer un resumen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Construir un relato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Establecer los dilemas o controversias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Intereses que puedan estar presentes</a:t>
            </a:r>
          </a:p>
          <a:p>
            <a:pPr>
              <a:lnSpc>
                <a:spcPct val="90000"/>
              </a:lnSpc>
            </a:pPr>
            <a:r>
              <a:rPr lang="es-MX" dirty="0" smtClean="0">
                <a:solidFill>
                  <a:srgbClr val="0000FF"/>
                </a:solidFill>
              </a:rPr>
              <a:t>Valores y principios sanitarios involucrados</a:t>
            </a: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00FF"/>
                </a:solidFill>
              </a:rPr>
              <a:t>Paciente con VIH SIDA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confidencialidad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00FF"/>
                </a:solidFill>
              </a:rPr>
              <a:t>Derechos de los pacientes a la luz de la ética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Autonomía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Beneficencia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No maleficencia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Equidad</a:t>
            </a: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La discusión debe ser tan amplia que incluya el debate de valores y principios de todo el personal involucrado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Los comités de bioética son espacio de reflexión y análisis, democráticos, laicos y </a:t>
            </a:r>
            <a:r>
              <a:rPr lang="es-MX" dirty="0" err="1" smtClean="0">
                <a:solidFill>
                  <a:srgbClr val="0000FF"/>
                </a:solidFill>
              </a:rPr>
              <a:t>pluriculturales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Hay que dejar atrás las relaciones paternalistas con el paciente, hoy la visión es plural y deliberativa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00FF"/>
                </a:solidFill>
              </a:rPr>
              <a:t>Quién puede ir como invitado fuera del hospital: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Ministros de culto (de la religión del paciente)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Representantes de la comunidad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Representantes de la SSA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Que NO HACEN los CBH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Todo lo anterior, ha resultado en la generación de nuevos paradigmas de la praxis médica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En estos nuevos paradigmas resulta indispensable incorporar y diseñar procedimientos de toma de decisión ética-clínica, ante la confrontación con dilemas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</a:t>
            </a:r>
            <a:r>
              <a:rPr lang="es-MX" dirty="0" smtClean="0">
                <a:solidFill>
                  <a:srgbClr val="E44D0A"/>
                </a:solidFill>
                <a:latin typeface="Tw Cen MT Condensed" pitchFamily="34" charset="0"/>
              </a:rPr>
              <a:t>HOSPITALARIOS (CBH)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Las estructuras institucionales propuestas para la toma de decisiones a los dilemas o problemas éticos, son los CBH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Los comités de bioética, son a la vez, comités de calidad, ya que mejoran los resultados de salud e incorporan valores tanto en la toma de decisiones como en la evaluación de los servicios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Los CBH son una necesidad insoslayable en la adecuación de los nuevos modelos de relación profesional y de la salud del paciente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:\fondo power 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1124745"/>
            <a:ext cx="8207375" cy="122413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E44D0A"/>
                </a:solidFill>
                <a:latin typeface="Tw Cen MT Condensed" pitchFamily="34" charset="0"/>
              </a:rPr>
              <a:t>COMITÉS DE BIOÉTICA HOSPITALARIOS</a:t>
            </a:r>
            <a:r>
              <a:rPr lang="es-ES" dirty="0">
                <a:solidFill>
                  <a:srgbClr val="E44D0A"/>
                </a:solidFill>
                <a:latin typeface="Tw Cen MT Condensed" pitchFamily="34" charset="0"/>
              </a:rPr>
              <a:t/>
            </a:r>
            <a:br>
              <a:rPr lang="es-ES" dirty="0">
                <a:solidFill>
                  <a:srgbClr val="E44D0A"/>
                </a:solidFill>
                <a:latin typeface="Tw Cen MT Condensed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95288" y="2349500"/>
            <a:ext cx="7200900" cy="3527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0000FF"/>
                </a:solidFill>
              </a:rPr>
              <a:t>Los CBH, deben tener además objetivos tales como; modificar actitudes en la práctica, crear programas de capacitación dirigida a profesionales y a la comunidad en general</a:t>
            </a:r>
            <a:endParaRPr lang="es-ES" dirty="0" smtClean="0">
              <a:solidFill>
                <a:srgbClr val="0000FF"/>
              </a:solidFill>
            </a:endParaRPr>
          </a:p>
          <a:p>
            <a:pPr marL="0" indent="0" algn="ctr">
              <a:buFontTx/>
              <a:buNone/>
            </a:pPr>
            <a:endParaRPr lang="es-MX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1021</Words>
  <Application>Microsoft Office PowerPoint</Application>
  <PresentationFormat>Presentación en pantalla (4:3)</PresentationFormat>
  <Paragraphs>136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0" baseType="lpstr">
      <vt:lpstr>Tema de Office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(CBH)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  <vt:lpstr>COMITÉS DE BIOÉTICA HOSPITALARIOS 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COMITÉS DE BIOÉTICA HOSPITALARIOS</dc:title>
  <dc:creator>Gabriel</dc:creator>
  <cp:lastModifiedBy>Gabriel</cp:lastModifiedBy>
  <cp:revision>21</cp:revision>
  <dcterms:created xsi:type="dcterms:W3CDTF">2010-12-03T15:45:39Z</dcterms:created>
  <dcterms:modified xsi:type="dcterms:W3CDTF">2010-12-03T18:26:33Z</dcterms:modified>
</cp:coreProperties>
</file>