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72" r:id="rId10"/>
    <p:sldId id="264" r:id="rId11"/>
    <p:sldId id="265" r:id="rId12"/>
    <p:sldId id="266" r:id="rId13"/>
    <p:sldId id="267" r:id="rId14"/>
    <p:sldId id="268" r:id="rId15"/>
    <p:sldId id="273" r:id="rId16"/>
    <p:sldId id="269" r:id="rId17"/>
    <p:sldId id="270" r:id="rId18"/>
    <p:sldId id="271" r:id="rId19"/>
    <p:sldId id="328" r:id="rId20"/>
    <p:sldId id="330" r:id="rId21"/>
    <p:sldId id="329"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9383620C-9D0E-4ADF-ABEB-50976BC33BC6}" type="datetimeFigureOut">
              <a:rPr lang="es-MX" smtClean="0"/>
              <a:t>31/05/2014</a:t>
            </a:fld>
            <a:endParaRPr lang="es-MX"/>
          </a:p>
        </p:txBody>
      </p:sp>
      <p:sp>
        <p:nvSpPr>
          <p:cNvPr id="5" name="Footer Placeholder 4"/>
          <p:cNvSpPr>
            <a:spLocks noGrp="1"/>
          </p:cNvSpPr>
          <p:nvPr>
            <p:ph type="ftr" sz="quarter" idx="11"/>
          </p:nvPr>
        </p:nvSpPr>
        <p:spPr bwMode="white"/>
        <p:txBody>
          <a:bodyPr/>
          <a:lstStyle/>
          <a:p>
            <a:endParaRPr lang="es-MX"/>
          </a:p>
        </p:txBody>
      </p:sp>
      <p:sp>
        <p:nvSpPr>
          <p:cNvPr id="6" name="Slide Number Placeholder 5"/>
          <p:cNvSpPr>
            <a:spLocks noGrp="1"/>
          </p:cNvSpPr>
          <p:nvPr>
            <p:ph type="sldNum" sz="quarter" idx="12"/>
          </p:nvPr>
        </p:nvSpPr>
        <p:spPr/>
        <p:txBody>
          <a:bodyPr/>
          <a:lstStyle/>
          <a:p>
            <a:fld id="{2BE41518-1D63-4074-9C02-DD0269864EAF}"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383620C-9D0E-4ADF-ABEB-50976BC33BC6}" type="datetimeFigureOut">
              <a:rPr lang="es-MX" smtClean="0"/>
              <a:t>31/05/2014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BE41518-1D63-4074-9C02-DD0269864EAF}"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83620C-9D0E-4ADF-ABEB-50976BC33BC6}" type="datetimeFigureOut">
              <a:rPr lang="es-MX" smtClean="0"/>
              <a:t>31/05/2014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BE41518-1D63-4074-9C02-DD0269864EAF}"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83620C-9D0E-4ADF-ABEB-50976BC33BC6}" type="datetimeFigureOut">
              <a:rPr lang="es-MX" smtClean="0"/>
              <a:t>31/05/2014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BE41518-1D63-4074-9C02-DD0269864EAF}" type="slidenum">
              <a:rPr lang="es-MX" smtClean="0"/>
              <a:t>‹Nº›</a:t>
            </a:fld>
            <a:endParaRPr lang="es-MX"/>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83620C-9D0E-4ADF-ABEB-50976BC33BC6}" type="datetimeFigureOut">
              <a:rPr lang="es-MX" smtClean="0"/>
              <a:t>31/05/2014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BE41518-1D63-4074-9C02-DD0269864EAF}" type="slidenum">
              <a:rPr lang="es-MX" smtClean="0"/>
              <a:t>‹Nº›</a:t>
            </a:fld>
            <a:endParaRPr lang="es-MX"/>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9383620C-9D0E-4ADF-ABEB-50976BC33BC6}" type="datetimeFigureOut">
              <a:rPr lang="es-MX" smtClean="0"/>
              <a:t>31/05/2014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BE41518-1D63-4074-9C02-DD0269864EAF}" type="slidenum">
              <a:rPr lang="es-MX" smtClean="0"/>
              <a:t>‹Nº›</a:t>
            </a:fld>
            <a:endParaRPr lang="es-MX"/>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9383620C-9D0E-4ADF-ABEB-50976BC33BC6}" type="datetimeFigureOut">
              <a:rPr lang="es-MX" smtClean="0"/>
              <a:t>31/05/2014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BE41518-1D63-4074-9C02-DD0269864EAF}"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383620C-9D0E-4ADF-ABEB-50976BC33BC6}" type="datetimeFigureOut">
              <a:rPr lang="es-MX" smtClean="0"/>
              <a:t>31/05/2014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BE41518-1D63-4074-9C02-DD0269864EAF}" type="slidenum">
              <a:rPr lang="es-MX" smtClean="0"/>
              <a:t>‹Nº›</a:t>
            </a:fld>
            <a:endParaRPr lang="es-MX"/>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383620C-9D0E-4ADF-ABEB-50976BC33BC6}" type="datetimeFigureOut">
              <a:rPr lang="es-MX" smtClean="0"/>
              <a:t>31/05/2014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BE41518-1D63-4074-9C02-DD0269864EAF}"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383620C-9D0E-4ADF-ABEB-50976BC33BC6}" type="datetimeFigureOut">
              <a:rPr lang="es-MX" smtClean="0"/>
              <a:t>31/05/2014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BE41518-1D63-4074-9C02-DD0269864EAF}" type="slidenum">
              <a:rPr lang="es-MX" smtClean="0"/>
              <a:t>‹Nº›</a:t>
            </a:fld>
            <a:endParaRPr lang="es-MX"/>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383620C-9D0E-4ADF-ABEB-50976BC33BC6}" type="datetimeFigureOut">
              <a:rPr lang="es-MX" smtClean="0"/>
              <a:t>31/05/2014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BE41518-1D63-4074-9C02-DD0269864EAF}"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383620C-9D0E-4ADF-ABEB-50976BC33BC6}" type="datetimeFigureOut">
              <a:rPr lang="es-MX" smtClean="0"/>
              <a:t>31/05/2014</a:t>
            </a:fld>
            <a:endParaRPr lang="es-MX"/>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MX"/>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BE41518-1D63-4074-9C02-DD0269864EAF}"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3284984"/>
            <a:ext cx="6400800" cy="2376264"/>
          </a:xfrm>
        </p:spPr>
        <p:txBody>
          <a:bodyPr>
            <a:normAutofit lnSpcReduction="10000"/>
          </a:bodyPr>
          <a:lstStyle/>
          <a:p>
            <a:pPr algn="just"/>
            <a:r>
              <a:rPr lang="es-MX" sz="2800" b="1" i="0" dirty="0">
                <a:solidFill>
                  <a:schemeClr val="tx1"/>
                </a:solidFill>
                <a:latin typeface="Bookman Old Style" panose="02050604050505020204" pitchFamily="18" charset="0"/>
              </a:rPr>
              <a:t>La medicina es el arte de acompañar al sepulcro con palabras griegas.</a:t>
            </a:r>
          </a:p>
          <a:p>
            <a:pPr algn="r"/>
            <a:r>
              <a:rPr lang="es-MX" sz="1800" b="1" i="0" dirty="0" smtClean="0">
                <a:latin typeface="Bookman Old Style" panose="02050604050505020204" pitchFamily="18" charset="0"/>
              </a:rPr>
              <a:t>Enrique </a:t>
            </a:r>
            <a:r>
              <a:rPr lang="es-MX" sz="1800" b="1" i="0" dirty="0" err="1">
                <a:latin typeface="Bookman Old Style" panose="02050604050505020204" pitchFamily="18" charset="0"/>
              </a:rPr>
              <a:t>Jardiel</a:t>
            </a:r>
            <a:r>
              <a:rPr lang="es-MX" sz="1800" b="1" i="0" dirty="0">
                <a:latin typeface="Bookman Old Style" panose="02050604050505020204" pitchFamily="18" charset="0"/>
              </a:rPr>
              <a:t> Poncela</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107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normAutofit fontScale="92500"/>
          </a:bodyPr>
          <a:lstStyle/>
          <a:p>
            <a:pPr algn="just"/>
            <a:r>
              <a:rPr lang="es-MX" b="1" dirty="0">
                <a:solidFill>
                  <a:schemeClr val="tx1"/>
                </a:solidFill>
                <a:latin typeface="Bookman Old Style" panose="02050604050505020204" pitchFamily="18" charset="0"/>
              </a:rPr>
              <a:t>La </a:t>
            </a:r>
            <a:r>
              <a:rPr lang="es-MX" b="1" dirty="0" smtClean="0">
                <a:solidFill>
                  <a:schemeClr val="tx1"/>
                </a:solidFill>
                <a:latin typeface="Bookman Old Style" panose="02050604050505020204" pitchFamily="18" charset="0"/>
              </a:rPr>
              <a:t>sífilis, una </a:t>
            </a:r>
            <a:r>
              <a:rPr lang="es-MX" b="1" dirty="0">
                <a:solidFill>
                  <a:schemeClr val="tx1"/>
                </a:solidFill>
                <a:latin typeface="Bookman Old Style" panose="02050604050505020204" pitchFamily="18" charset="0"/>
              </a:rPr>
              <a:t>de las infecciones de transmisión sexual </a:t>
            </a:r>
            <a:r>
              <a:rPr lang="es-MX" b="1" dirty="0" smtClean="0">
                <a:solidFill>
                  <a:schemeClr val="tx1"/>
                </a:solidFill>
                <a:latin typeface="Bookman Old Style" panose="02050604050505020204" pitchFamily="18" charset="0"/>
              </a:rPr>
              <a:t>que ha </a:t>
            </a:r>
            <a:r>
              <a:rPr lang="es-MX" b="1" dirty="0">
                <a:solidFill>
                  <a:schemeClr val="tx1"/>
                </a:solidFill>
                <a:latin typeface="Bookman Old Style" panose="02050604050505020204" pitchFamily="18" charset="0"/>
              </a:rPr>
              <a:t>tenido efectos devastadores en la humanidad y </a:t>
            </a:r>
            <a:r>
              <a:rPr lang="es-MX" b="1" dirty="0" smtClean="0">
                <a:solidFill>
                  <a:schemeClr val="tx1"/>
                </a:solidFill>
                <a:latin typeface="Bookman Old Style" panose="02050604050505020204" pitchFamily="18" charset="0"/>
              </a:rPr>
              <a:t>que aún </a:t>
            </a:r>
            <a:r>
              <a:rPr lang="es-MX" b="1" dirty="0">
                <a:solidFill>
                  <a:schemeClr val="tx1"/>
                </a:solidFill>
                <a:latin typeface="Bookman Old Style" panose="02050604050505020204" pitchFamily="18" charset="0"/>
              </a:rPr>
              <a:t>constituye un problema de </a:t>
            </a:r>
            <a:r>
              <a:rPr lang="es-MX" b="1" dirty="0" smtClean="0">
                <a:solidFill>
                  <a:schemeClr val="tx1"/>
                </a:solidFill>
                <a:latin typeface="Bookman Old Style" panose="02050604050505020204" pitchFamily="18" charset="0"/>
              </a:rPr>
              <a:t>salud, tiene su </a:t>
            </a:r>
            <a:r>
              <a:rPr lang="es-MX" b="1" dirty="0">
                <a:solidFill>
                  <a:schemeClr val="tx1"/>
                </a:solidFill>
                <a:latin typeface="Bookman Old Style" panose="02050604050505020204" pitchFamily="18" charset="0"/>
              </a:rPr>
              <a:t>origen </a:t>
            </a:r>
            <a:r>
              <a:rPr lang="es-MX" b="1" dirty="0" smtClean="0">
                <a:solidFill>
                  <a:schemeClr val="tx1"/>
                </a:solidFill>
                <a:latin typeface="Bookman Old Style" panose="02050604050505020204" pitchFamily="18" charset="0"/>
              </a:rPr>
              <a:t>en América </a:t>
            </a:r>
            <a:r>
              <a:rPr lang="es-MX" b="1" dirty="0">
                <a:solidFill>
                  <a:schemeClr val="tx1"/>
                </a:solidFill>
                <a:latin typeface="Bookman Old Style" panose="02050604050505020204" pitchFamily="18" charset="0"/>
              </a:rPr>
              <a:t>y </a:t>
            </a:r>
            <a:r>
              <a:rPr lang="es-MX" b="1" dirty="0" smtClean="0">
                <a:solidFill>
                  <a:schemeClr val="tx1"/>
                </a:solidFill>
                <a:latin typeface="Bookman Old Style" panose="02050604050505020204" pitchFamily="18" charset="0"/>
              </a:rPr>
              <a:t>fue llevada </a:t>
            </a:r>
            <a:r>
              <a:rPr lang="es-MX" b="1" dirty="0">
                <a:solidFill>
                  <a:schemeClr val="tx1"/>
                </a:solidFill>
                <a:latin typeface="Bookman Old Style" panose="02050604050505020204" pitchFamily="18" charset="0"/>
              </a:rPr>
              <a:t>por los conquistadores españoles al continente </a:t>
            </a:r>
            <a:r>
              <a:rPr lang="es-MX" b="1" dirty="0" smtClean="0">
                <a:solidFill>
                  <a:schemeClr val="tx1"/>
                </a:solidFill>
                <a:latin typeface="Bookman Old Style" panose="02050604050505020204" pitchFamily="18" charset="0"/>
              </a:rPr>
              <a:t>europeo</a:t>
            </a:r>
            <a:endParaRPr lang="es-MX" b="1" dirty="0">
              <a:solidFill>
                <a:schemeClr val="tx1"/>
              </a:solidFill>
              <a:latin typeface="Bookman Old Style" panose="0205060405050502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880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normAutofit lnSpcReduction="10000"/>
          </a:bodyPr>
          <a:lstStyle/>
          <a:p>
            <a:pPr algn="just"/>
            <a:r>
              <a:rPr lang="es-MX" b="1" i="0" dirty="0">
                <a:solidFill>
                  <a:schemeClr val="tx1"/>
                </a:solidFill>
                <a:latin typeface="Bookman Old Style" panose="02050604050505020204" pitchFamily="18" charset="0"/>
              </a:rPr>
              <a:t>En </a:t>
            </a:r>
            <a:r>
              <a:rPr lang="es-MX" b="1" i="0" dirty="0" smtClean="0">
                <a:solidFill>
                  <a:schemeClr val="tx1"/>
                </a:solidFill>
                <a:latin typeface="Bookman Old Style" panose="02050604050505020204" pitchFamily="18" charset="0"/>
              </a:rPr>
              <a:t>los siglos XVI y XVII </a:t>
            </a:r>
            <a:r>
              <a:rPr lang="es-MX" b="1" i="0" dirty="0">
                <a:solidFill>
                  <a:schemeClr val="tx1"/>
                </a:solidFill>
                <a:latin typeface="Bookman Old Style" panose="02050604050505020204" pitchFamily="18" charset="0"/>
              </a:rPr>
              <a:t>la sífilis causó estragos semejantes a los de la peste, y </a:t>
            </a:r>
            <a:r>
              <a:rPr lang="es-MX" b="1" i="0" dirty="0" smtClean="0">
                <a:solidFill>
                  <a:schemeClr val="tx1"/>
                </a:solidFill>
                <a:latin typeface="Bookman Old Style" panose="02050604050505020204" pitchFamily="18" charset="0"/>
              </a:rPr>
              <a:t>devastó </a:t>
            </a:r>
            <a:r>
              <a:rPr lang="es-MX" b="1" i="0" dirty="0">
                <a:solidFill>
                  <a:schemeClr val="tx1"/>
                </a:solidFill>
                <a:latin typeface="Bookman Old Style" panose="02050604050505020204" pitchFamily="18" charset="0"/>
              </a:rPr>
              <a:t>pueblos y ciudades enteras. </a:t>
            </a:r>
            <a:r>
              <a:rPr lang="es-MX" b="1" i="0" dirty="0" smtClean="0">
                <a:solidFill>
                  <a:schemeClr val="tx1"/>
                </a:solidFill>
                <a:latin typeface="Bookman Old Style" panose="02050604050505020204" pitchFamily="18" charset="0"/>
              </a:rPr>
              <a:t>La </a:t>
            </a:r>
            <a:r>
              <a:rPr lang="es-MX" b="1" i="0" dirty="0">
                <a:solidFill>
                  <a:schemeClr val="tx1"/>
                </a:solidFill>
                <a:latin typeface="Bookman Old Style" panose="02050604050505020204" pitchFamily="18" charset="0"/>
              </a:rPr>
              <a:t>denominación </a:t>
            </a:r>
            <a:r>
              <a:rPr lang="es-MX" b="1" i="0" dirty="0" smtClean="0">
                <a:solidFill>
                  <a:schemeClr val="tx1"/>
                </a:solidFill>
                <a:latin typeface="Bookman Old Style" panose="02050604050505020204" pitchFamily="18" charset="0"/>
              </a:rPr>
              <a:t>de enfermedad venérea </a:t>
            </a:r>
            <a:r>
              <a:rPr lang="es-MX" b="1" i="0" dirty="0">
                <a:solidFill>
                  <a:schemeClr val="tx1"/>
                </a:solidFill>
                <a:latin typeface="Bookman Old Style" panose="02050604050505020204" pitchFamily="18" charset="0"/>
              </a:rPr>
              <a:t>le viene de Venus, la diosa griega del </a:t>
            </a:r>
            <a:r>
              <a:rPr lang="es-MX" b="1" i="0" dirty="0" smtClean="0">
                <a:solidFill>
                  <a:schemeClr val="tx1"/>
                </a:solidFill>
                <a:latin typeface="Bookman Old Style" panose="02050604050505020204" pitchFamily="18" charset="0"/>
              </a:rPr>
              <a:t>amor, o sería preferible hacer énfasis en las Bacantes. </a:t>
            </a:r>
            <a:endParaRPr lang="es-MX" b="1" i="0" dirty="0">
              <a:solidFill>
                <a:schemeClr val="tx1"/>
              </a:solidFill>
              <a:latin typeface="Bookman Old Style" panose="0205060405050502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922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normAutofit fontScale="92500"/>
          </a:bodyPr>
          <a:lstStyle/>
          <a:p>
            <a:pPr algn="just"/>
            <a:r>
              <a:rPr lang="es-MX" b="1" dirty="0">
                <a:solidFill>
                  <a:schemeClr val="tx1"/>
                </a:solidFill>
                <a:latin typeface="Bookman Old Style" panose="02050604050505020204" pitchFamily="18" charset="0"/>
              </a:rPr>
              <a:t>Desde principios del siglo XVI se convirtió en un azote para la </a:t>
            </a:r>
            <a:r>
              <a:rPr lang="es-MX" b="1" dirty="0" smtClean="0">
                <a:solidFill>
                  <a:schemeClr val="tx1"/>
                </a:solidFill>
                <a:latin typeface="Bookman Old Style" panose="02050604050505020204" pitchFamily="18" charset="0"/>
              </a:rPr>
              <a:t>humanidad, se le </a:t>
            </a:r>
            <a:r>
              <a:rPr lang="es-MX" b="1" dirty="0">
                <a:solidFill>
                  <a:schemeClr val="tx1"/>
                </a:solidFill>
                <a:latin typeface="Bookman Old Style" panose="02050604050505020204" pitchFamily="18" charset="0"/>
              </a:rPr>
              <a:t>consideraba </a:t>
            </a:r>
            <a:r>
              <a:rPr lang="es-MX" b="1" dirty="0" smtClean="0">
                <a:solidFill>
                  <a:schemeClr val="tx1"/>
                </a:solidFill>
                <a:latin typeface="Bookman Old Style" panose="02050604050505020204" pitchFamily="18" charset="0"/>
              </a:rPr>
              <a:t>una enfermedad innombrable</a:t>
            </a:r>
            <a:r>
              <a:rPr lang="es-MX" b="1" dirty="0">
                <a:solidFill>
                  <a:schemeClr val="tx1"/>
                </a:solidFill>
                <a:latin typeface="Bookman Old Style" panose="02050604050505020204" pitchFamily="18" charset="0"/>
              </a:rPr>
              <a:t>, y que </a:t>
            </a:r>
            <a:r>
              <a:rPr lang="es-MX" b="1" dirty="0" smtClean="0">
                <a:solidFill>
                  <a:schemeClr val="tx1"/>
                </a:solidFill>
                <a:latin typeface="Bookman Old Style" panose="02050604050505020204" pitchFamily="18" charset="0"/>
              </a:rPr>
              <a:t>era el </a:t>
            </a:r>
            <a:r>
              <a:rPr lang="es-MX" b="1" dirty="0">
                <a:solidFill>
                  <a:schemeClr val="tx1"/>
                </a:solidFill>
                <a:latin typeface="Bookman Old Style" panose="02050604050505020204" pitchFamily="18" charset="0"/>
              </a:rPr>
              <a:t>estigma vergonzante que dejaban en el cuerpo los placeres carnales. La iglesia llegó a afirmar que la enfermedad era un castigo divino</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046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27584" y="3140968"/>
            <a:ext cx="7416824" cy="2664296"/>
          </a:xfrm>
        </p:spPr>
        <p:txBody>
          <a:bodyPr>
            <a:normAutofit fontScale="77500" lnSpcReduction="20000"/>
          </a:bodyPr>
          <a:lstStyle/>
          <a:p>
            <a:pPr algn="just"/>
            <a:r>
              <a:rPr lang="es-MX" b="1" dirty="0">
                <a:solidFill>
                  <a:schemeClr val="tx1"/>
                </a:solidFill>
                <a:latin typeface="Bookman Old Style" panose="02050604050505020204" pitchFamily="18" charset="0"/>
              </a:rPr>
              <a:t>Después de 500 años de existencia, la sífilis mostró un marcado aumento en los países occidentales a partir de 1955, que se incrementó de un 30 a un 85 % por </a:t>
            </a:r>
            <a:r>
              <a:rPr lang="es-MX" b="1" dirty="0" smtClean="0">
                <a:solidFill>
                  <a:schemeClr val="tx1"/>
                </a:solidFill>
                <a:latin typeface="Bookman Old Style" panose="02050604050505020204" pitchFamily="18" charset="0"/>
              </a:rPr>
              <a:t>año, </a:t>
            </a:r>
            <a:r>
              <a:rPr lang="es-MX" b="1" dirty="0">
                <a:solidFill>
                  <a:schemeClr val="tx1"/>
                </a:solidFill>
                <a:latin typeface="Bookman Old Style" panose="02050604050505020204" pitchFamily="18" charset="0"/>
              </a:rPr>
              <a:t>y ocurrió otro aumento a partir de los años 70 (según datos de la OMS). Se consideró desde esa época la existencia de millones de </a:t>
            </a:r>
            <a:r>
              <a:rPr lang="es-MX" b="1" dirty="0" smtClean="0">
                <a:solidFill>
                  <a:schemeClr val="tx1"/>
                </a:solidFill>
                <a:latin typeface="Bookman Old Style" panose="02050604050505020204" pitchFamily="18" charset="0"/>
              </a:rPr>
              <a:t>personas con sífilis y </a:t>
            </a:r>
            <a:r>
              <a:rPr lang="es-MX" b="1" dirty="0">
                <a:solidFill>
                  <a:schemeClr val="tx1"/>
                </a:solidFill>
                <a:latin typeface="Bookman Old Style" panose="02050604050505020204" pitchFamily="18" charset="0"/>
              </a:rPr>
              <a:t>se explicó la diseminación de la enfermedad, y a veces la reaparición, a la mezcla cada vez mayor de poblaciones distintas y a los puertos como grandes reservorios de treponemas.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731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27584" y="2852936"/>
            <a:ext cx="7416824" cy="2808312"/>
          </a:xfrm>
        </p:spPr>
        <p:txBody>
          <a:bodyPr>
            <a:normAutofit fontScale="62500" lnSpcReduction="20000"/>
          </a:bodyPr>
          <a:lstStyle/>
          <a:p>
            <a:pPr algn="just"/>
            <a:r>
              <a:rPr lang="es-MX" b="1" i="0" dirty="0">
                <a:solidFill>
                  <a:schemeClr val="tx1"/>
                </a:solidFill>
                <a:latin typeface="Bookman Old Style" panose="02050604050505020204" pitchFamily="18" charset="0"/>
              </a:rPr>
              <a:t>La lepra </a:t>
            </a:r>
            <a:r>
              <a:rPr lang="es-MX" b="1" i="0" dirty="0" smtClean="0">
                <a:solidFill>
                  <a:schemeClr val="tx1"/>
                </a:solidFill>
                <a:latin typeface="Bookman Old Style" panose="02050604050505020204" pitchFamily="18" charset="0"/>
              </a:rPr>
              <a:t>una </a:t>
            </a:r>
            <a:r>
              <a:rPr lang="es-MX" b="1" i="0" dirty="0">
                <a:solidFill>
                  <a:schemeClr val="tx1"/>
                </a:solidFill>
                <a:latin typeface="Bookman Old Style" panose="02050604050505020204" pitchFamily="18" charset="0"/>
              </a:rPr>
              <a:t>enfermedad común en </a:t>
            </a:r>
            <a:r>
              <a:rPr lang="es-MX" b="1" i="0" dirty="0" smtClean="0">
                <a:solidFill>
                  <a:schemeClr val="tx1"/>
                </a:solidFill>
                <a:latin typeface="Bookman Old Style" panose="02050604050505020204" pitchFamily="18" charset="0"/>
              </a:rPr>
              <a:t>Europa y </a:t>
            </a:r>
            <a:r>
              <a:rPr lang="es-MX" b="1" i="0" dirty="0">
                <a:solidFill>
                  <a:schemeClr val="tx1"/>
                </a:solidFill>
                <a:latin typeface="Bookman Old Style" panose="02050604050505020204" pitchFamily="18" charset="0"/>
              </a:rPr>
              <a:t>responsable de </a:t>
            </a:r>
            <a:r>
              <a:rPr lang="es-MX" b="1" i="0" dirty="0" smtClean="0">
                <a:solidFill>
                  <a:schemeClr val="tx1"/>
                </a:solidFill>
                <a:latin typeface="Bookman Old Style" panose="02050604050505020204" pitchFamily="18" charset="0"/>
              </a:rPr>
              <a:t>la muerte de miles de personas, estuvo asociada al pecado, durante la epidemia de sífilis, el </a:t>
            </a:r>
            <a:r>
              <a:rPr lang="es-MX" b="1" i="0" dirty="0">
                <a:solidFill>
                  <a:schemeClr val="tx1"/>
                </a:solidFill>
                <a:latin typeface="Bookman Old Style" panose="02050604050505020204" pitchFamily="18" charset="0"/>
              </a:rPr>
              <a:t>siglo </a:t>
            </a:r>
            <a:r>
              <a:rPr lang="es-MX" b="1" i="0" dirty="0" smtClean="0">
                <a:solidFill>
                  <a:schemeClr val="tx1"/>
                </a:solidFill>
                <a:latin typeface="Bookman Old Style" panose="02050604050505020204" pitchFamily="18" charset="0"/>
              </a:rPr>
              <a:t>XVI, </a:t>
            </a:r>
            <a:r>
              <a:rPr lang="es-MX" b="1" i="0" dirty="0">
                <a:solidFill>
                  <a:schemeClr val="tx1"/>
                </a:solidFill>
                <a:latin typeface="Bookman Old Style" panose="02050604050505020204" pitchFamily="18" charset="0"/>
              </a:rPr>
              <a:t>la </a:t>
            </a:r>
            <a:r>
              <a:rPr lang="es-MX" b="1" i="0" dirty="0" smtClean="0">
                <a:solidFill>
                  <a:schemeClr val="tx1"/>
                </a:solidFill>
                <a:latin typeface="Bookman Old Style" panose="02050604050505020204" pitchFamily="18" charset="0"/>
              </a:rPr>
              <a:t>lepra </a:t>
            </a:r>
            <a:r>
              <a:rPr lang="es-MX" b="1" i="0" dirty="0">
                <a:solidFill>
                  <a:schemeClr val="tx1"/>
                </a:solidFill>
                <a:latin typeface="Bookman Old Style" panose="02050604050505020204" pitchFamily="18" charset="0"/>
              </a:rPr>
              <a:t>experimentó una reducción </a:t>
            </a:r>
            <a:r>
              <a:rPr lang="es-MX" b="1" i="0" dirty="0" smtClean="0">
                <a:solidFill>
                  <a:schemeClr val="tx1"/>
                </a:solidFill>
                <a:latin typeface="Bookman Old Style" panose="02050604050505020204" pitchFamily="18" charset="0"/>
              </a:rPr>
              <a:t>considerable, </a:t>
            </a:r>
            <a:r>
              <a:rPr lang="es-MX" b="1" i="0" dirty="0">
                <a:solidFill>
                  <a:schemeClr val="tx1"/>
                </a:solidFill>
                <a:latin typeface="Bookman Old Style" panose="02050604050505020204" pitchFamily="18" charset="0"/>
              </a:rPr>
              <a:t>quizás porque el patógeno que lo causaba se volvió menos dañino, </a:t>
            </a:r>
            <a:r>
              <a:rPr lang="es-MX" b="1" i="0" dirty="0" smtClean="0">
                <a:solidFill>
                  <a:schemeClr val="tx1"/>
                </a:solidFill>
                <a:latin typeface="Bookman Old Style" panose="02050604050505020204" pitchFamily="18" charset="0"/>
              </a:rPr>
              <a:t>para </a:t>
            </a:r>
            <a:r>
              <a:rPr lang="es-MX" b="1" i="0" dirty="0">
                <a:solidFill>
                  <a:schemeClr val="tx1"/>
                </a:solidFill>
                <a:latin typeface="Bookman Old Style" panose="02050604050505020204" pitchFamily="18" charset="0"/>
              </a:rPr>
              <a:t>averiguar con certeza el motivo un equipo internacional de biólogos y arqueólogos se </a:t>
            </a:r>
            <a:r>
              <a:rPr lang="es-MX" b="1" i="0" dirty="0" smtClean="0">
                <a:solidFill>
                  <a:schemeClr val="tx1"/>
                </a:solidFill>
                <a:latin typeface="Bookman Old Style" panose="02050604050505020204" pitchFamily="18" charset="0"/>
              </a:rPr>
              <a:t>unieron, han </a:t>
            </a:r>
            <a:r>
              <a:rPr lang="es-MX" b="1" i="0" dirty="0">
                <a:solidFill>
                  <a:schemeClr val="tx1"/>
                </a:solidFill>
                <a:latin typeface="Bookman Old Style" panose="02050604050505020204" pitchFamily="18" charset="0"/>
              </a:rPr>
              <a:t>decodificado el genoma de cinco cepas de </a:t>
            </a:r>
            <a:r>
              <a:rPr lang="es-MX" b="1" i="0" dirty="0" err="1">
                <a:solidFill>
                  <a:schemeClr val="tx1"/>
                </a:solidFill>
                <a:latin typeface="Bookman Old Style" panose="02050604050505020204" pitchFamily="18" charset="0"/>
              </a:rPr>
              <a:t>Mycobacterium</a:t>
            </a:r>
            <a:r>
              <a:rPr lang="es-MX" b="1" i="0" dirty="0">
                <a:solidFill>
                  <a:schemeClr val="tx1"/>
                </a:solidFill>
                <a:latin typeface="Bookman Old Style" panose="02050604050505020204" pitchFamily="18" charset="0"/>
              </a:rPr>
              <a:t> </a:t>
            </a:r>
            <a:r>
              <a:rPr lang="es-MX" b="1" i="0" dirty="0" err="1">
                <a:solidFill>
                  <a:schemeClr val="tx1"/>
                </a:solidFill>
                <a:latin typeface="Bookman Old Style" panose="02050604050505020204" pitchFamily="18" charset="0"/>
              </a:rPr>
              <a:t>leprae</a:t>
            </a:r>
            <a:r>
              <a:rPr lang="es-MX" b="1" i="0" dirty="0">
                <a:solidFill>
                  <a:schemeClr val="tx1"/>
                </a:solidFill>
                <a:latin typeface="Bookman Old Style" panose="02050604050505020204" pitchFamily="18" charset="0"/>
              </a:rPr>
              <a:t>, </a:t>
            </a:r>
            <a:r>
              <a:rPr lang="es-MX" b="1" i="0" dirty="0" smtClean="0">
                <a:solidFill>
                  <a:schemeClr val="tx1"/>
                </a:solidFill>
                <a:latin typeface="Bookman Old Style" panose="02050604050505020204" pitchFamily="18" charset="0"/>
              </a:rPr>
              <a:t>que </a:t>
            </a:r>
            <a:r>
              <a:rPr lang="es-MX" b="1" i="0" dirty="0">
                <a:solidFill>
                  <a:schemeClr val="tx1"/>
                </a:solidFill>
                <a:latin typeface="Bookman Old Style" panose="02050604050505020204" pitchFamily="18" charset="0"/>
              </a:rPr>
              <a:t>se han recogido y reproducido gracias a los restos de seres humanos encontrados en tumbas medievales. </a:t>
            </a:r>
            <a:r>
              <a:rPr lang="es-MX" b="1" i="0" dirty="0" smtClean="0">
                <a:solidFill>
                  <a:schemeClr val="tx1"/>
                </a:solidFill>
                <a:latin typeface="Bookman Old Style" panose="02050604050505020204" pitchFamily="18" charset="0"/>
              </a:rPr>
              <a:t>Los resultados </a:t>
            </a:r>
            <a:r>
              <a:rPr lang="es-MX" b="1" i="0" dirty="0">
                <a:solidFill>
                  <a:schemeClr val="tx1"/>
                </a:solidFill>
                <a:latin typeface="Bookman Old Style" panose="02050604050505020204" pitchFamily="18" charset="0"/>
              </a:rPr>
              <a:t>indican que </a:t>
            </a:r>
            <a:r>
              <a:rPr lang="es-MX" b="1" i="0" dirty="0" smtClean="0">
                <a:solidFill>
                  <a:schemeClr val="tx1"/>
                </a:solidFill>
                <a:latin typeface="Bookman Old Style" panose="02050604050505020204" pitchFamily="18" charset="0"/>
              </a:rPr>
              <a:t>desarrollamos </a:t>
            </a:r>
            <a:r>
              <a:rPr lang="es-MX" b="1" i="0" dirty="0">
                <a:solidFill>
                  <a:schemeClr val="tx1"/>
                </a:solidFill>
                <a:latin typeface="Bookman Old Style" panose="02050604050505020204" pitchFamily="18" charset="0"/>
              </a:rPr>
              <a:t>una resistencia a </a:t>
            </a:r>
            <a:r>
              <a:rPr lang="es-MX" b="1" i="0" dirty="0" smtClean="0">
                <a:solidFill>
                  <a:schemeClr val="tx1"/>
                </a:solidFill>
                <a:latin typeface="Bookman Old Style" panose="02050604050505020204" pitchFamily="18" charset="0"/>
              </a:rPr>
              <a:t>la enfermedad, </a:t>
            </a:r>
            <a:r>
              <a:rPr lang="es-MX" b="1" i="0" dirty="0">
                <a:solidFill>
                  <a:schemeClr val="tx1"/>
                </a:solidFill>
                <a:latin typeface="Bookman Old Style" panose="02050604050505020204" pitchFamily="18" charset="0"/>
              </a:rPr>
              <a:t>reforzado por un proceso de selección </a:t>
            </a:r>
            <a:r>
              <a:rPr lang="es-MX" b="1" i="0" dirty="0" smtClean="0">
                <a:solidFill>
                  <a:schemeClr val="tx1"/>
                </a:solidFill>
                <a:latin typeface="Bookman Old Style" panose="02050604050505020204" pitchFamily="18" charset="0"/>
              </a:rPr>
              <a:t>en el </a:t>
            </a:r>
            <a:r>
              <a:rPr lang="es-MX" b="1" i="0" dirty="0">
                <a:solidFill>
                  <a:schemeClr val="tx1"/>
                </a:solidFill>
                <a:latin typeface="Bookman Old Style" panose="02050604050505020204" pitchFamily="18" charset="0"/>
              </a:rPr>
              <a:t>cual se aislaba a las personas enfermas y se les prohibía procrear.</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1810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27584" y="2924944"/>
            <a:ext cx="7488832" cy="2736304"/>
          </a:xfrm>
        </p:spPr>
        <p:txBody>
          <a:bodyPr>
            <a:normAutofit fontScale="77500" lnSpcReduction="20000"/>
          </a:bodyPr>
          <a:lstStyle/>
          <a:p>
            <a:pPr algn="just"/>
            <a:r>
              <a:rPr lang="es-MX" b="1" i="0" dirty="0">
                <a:solidFill>
                  <a:schemeClr val="tx1"/>
                </a:solidFill>
                <a:latin typeface="Bookman Old Style" panose="02050604050505020204" pitchFamily="18" charset="0"/>
              </a:rPr>
              <a:t>La incidencia de la </a:t>
            </a:r>
            <a:r>
              <a:rPr lang="es-MX" b="1" i="0" dirty="0" smtClean="0">
                <a:solidFill>
                  <a:schemeClr val="tx1"/>
                </a:solidFill>
                <a:latin typeface="Bookman Old Style" panose="02050604050505020204" pitchFamily="18" charset="0"/>
              </a:rPr>
              <a:t>Tuberculosis aumento durante </a:t>
            </a:r>
            <a:r>
              <a:rPr lang="es-MX" b="1" i="0" dirty="0">
                <a:solidFill>
                  <a:schemeClr val="tx1"/>
                </a:solidFill>
                <a:latin typeface="Bookman Old Style" panose="02050604050505020204" pitchFamily="18" charset="0"/>
              </a:rPr>
              <a:t>la Edad Media y el Renacimiento, desplazando a la lepra, hasta alcanzar su máxima extensión bien entrado el siglo XVIII y hasta finales del XIX, en el contexto de los desplazamientos masivos de campesinos hacia las ciudades en busca de </a:t>
            </a:r>
            <a:r>
              <a:rPr lang="es-MX" b="1" i="0" dirty="0" smtClean="0">
                <a:solidFill>
                  <a:schemeClr val="tx1"/>
                </a:solidFill>
                <a:latin typeface="Bookman Old Style" panose="02050604050505020204" pitchFamily="18" charset="0"/>
              </a:rPr>
              <a:t>trabajo. La </a:t>
            </a:r>
            <a:r>
              <a:rPr lang="es-MX" b="1" i="0" dirty="0">
                <a:solidFill>
                  <a:schemeClr val="tx1"/>
                </a:solidFill>
                <a:latin typeface="Bookman Old Style" panose="02050604050505020204" pitchFamily="18" charset="0"/>
              </a:rPr>
              <a:t>Revolución industrial supone al mismo tiempo un problema (hacinamiento, pobreza, jornadas de trabajo interminables, viviendas en condiciones de humedad y ventilación muy propicias a la propagación de gérmenes</a:t>
            </a:r>
            <a:r>
              <a:rPr lang="es-MX" b="1" i="0" dirty="0" smtClean="0">
                <a:solidFill>
                  <a:schemeClr val="tx1"/>
                </a:solidFill>
                <a:latin typeface="Bookman Old Style" panose="02050604050505020204" pitchFamily="18" charset="0"/>
              </a:rPr>
              <a:t>)</a:t>
            </a:r>
            <a:endParaRPr lang="es-MX" b="1" i="0" dirty="0">
              <a:solidFill>
                <a:schemeClr val="tx1"/>
              </a:solidFill>
              <a:latin typeface="Bookman Old Style" panose="0205060405050502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123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normAutofit fontScale="85000" lnSpcReduction="10000"/>
          </a:bodyPr>
          <a:lstStyle/>
          <a:p>
            <a:pPr algn="just"/>
            <a:r>
              <a:rPr lang="es-MX" b="1" dirty="0">
                <a:solidFill>
                  <a:schemeClr val="tx1"/>
                </a:solidFill>
                <a:latin typeface="Bookman Old Style" panose="02050604050505020204" pitchFamily="18" charset="0"/>
              </a:rPr>
              <a:t>La novela de los siglos XIX y XX brinda numerosos ejemplos de la influencia de la tuberculosis en el pensamiento </a:t>
            </a:r>
            <a:r>
              <a:rPr lang="es-MX" b="1" dirty="0" smtClean="0">
                <a:solidFill>
                  <a:schemeClr val="tx1"/>
                </a:solidFill>
                <a:latin typeface="Bookman Old Style" panose="02050604050505020204" pitchFamily="18" charset="0"/>
              </a:rPr>
              <a:t>cultural, La </a:t>
            </a:r>
            <a:r>
              <a:rPr lang="es-MX" b="1" dirty="0">
                <a:solidFill>
                  <a:schemeClr val="tx1"/>
                </a:solidFill>
                <a:latin typeface="Bookman Old Style" panose="02050604050505020204" pitchFamily="18" charset="0"/>
              </a:rPr>
              <a:t>montaña mágica, de Thomas Mann, es una </a:t>
            </a:r>
            <a:r>
              <a:rPr lang="es-MX" b="1" dirty="0" smtClean="0">
                <a:solidFill>
                  <a:schemeClr val="tx1"/>
                </a:solidFill>
                <a:latin typeface="Bookman Old Style" panose="02050604050505020204" pitchFamily="18" charset="0"/>
              </a:rPr>
              <a:t>novela </a:t>
            </a:r>
            <a:r>
              <a:rPr lang="es-MX" b="1" dirty="0">
                <a:solidFill>
                  <a:schemeClr val="tx1"/>
                </a:solidFill>
                <a:latin typeface="Bookman Old Style" panose="02050604050505020204" pitchFamily="18" charset="0"/>
              </a:rPr>
              <a:t>que relata las vivencias </a:t>
            </a:r>
            <a:r>
              <a:rPr lang="es-MX" b="1" dirty="0" smtClean="0">
                <a:solidFill>
                  <a:schemeClr val="tx1"/>
                </a:solidFill>
                <a:latin typeface="Bookman Old Style" panose="02050604050505020204" pitchFamily="18" charset="0"/>
              </a:rPr>
              <a:t>en </a:t>
            </a:r>
            <a:r>
              <a:rPr lang="es-MX" b="1" dirty="0">
                <a:solidFill>
                  <a:schemeClr val="tx1"/>
                </a:solidFill>
                <a:latin typeface="Bookman Old Style" panose="02050604050505020204" pitchFamily="18" charset="0"/>
              </a:rPr>
              <a:t>un sanatorio para tuberculosos. Axel </a:t>
            </a:r>
            <a:r>
              <a:rPr lang="es-MX" b="1" dirty="0" err="1">
                <a:solidFill>
                  <a:schemeClr val="tx1"/>
                </a:solidFill>
                <a:latin typeface="Bookman Old Style" panose="02050604050505020204" pitchFamily="18" charset="0"/>
              </a:rPr>
              <a:t>Munthe</a:t>
            </a:r>
            <a:r>
              <a:rPr lang="es-MX" b="1" dirty="0">
                <a:solidFill>
                  <a:schemeClr val="tx1"/>
                </a:solidFill>
                <a:latin typeface="Bookman Old Style" panose="02050604050505020204" pitchFamily="18" charset="0"/>
              </a:rPr>
              <a:t>, </a:t>
            </a:r>
            <a:r>
              <a:rPr lang="es-MX" b="1" dirty="0" smtClean="0">
                <a:solidFill>
                  <a:schemeClr val="tx1"/>
                </a:solidFill>
                <a:latin typeface="Bookman Old Style" panose="02050604050505020204" pitchFamily="18" charset="0"/>
              </a:rPr>
              <a:t>premio Nobel, padeció </a:t>
            </a:r>
            <a:r>
              <a:rPr lang="es-MX" b="1" dirty="0">
                <a:solidFill>
                  <a:schemeClr val="tx1"/>
                </a:solidFill>
                <a:latin typeface="Bookman Old Style" panose="02050604050505020204" pitchFamily="18" charset="0"/>
              </a:rPr>
              <a:t>la </a:t>
            </a:r>
            <a:r>
              <a:rPr lang="es-MX" b="1" dirty="0" smtClean="0">
                <a:solidFill>
                  <a:schemeClr val="tx1"/>
                </a:solidFill>
                <a:latin typeface="Bookman Old Style" panose="02050604050505020204" pitchFamily="18" charset="0"/>
              </a:rPr>
              <a:t>enfermedad, el </a:t>
            </a:r>
            <a:r>
              <a:rPr lang="es-MX" b="1" dirty="0">
                <a:solidFill>
                  <a:schemeClr val="tx1"/>
                </a:solidFill>
                <a:latin typeface="Bookman Old Style" panose="02050604050505020204" pitchFamily="18" charset="0"/>
              </a:rPr>
              <a:t>escribe La historia de San </a:t>
            </a:r>
            <a:r>
              <a:rPr lang="es-MX" b="1" dirty="0" err="1" smtClean="0">
                <a:solidFill>
                  <a:schemeClr val="tx1"/>
                </a:solidFill>
                <a:latin typeface="Bookman Old Style" panose="02050604050505020204" pitchFamily="18" charset="0"/>
              </a:rPr>
              <a:t>Michele</a:t>
            </a:r>
            <a:r>
              <a:rPr lang="es-MX" b="1" dirty="0" smtClean="0">
                <a:solidFill>
                  <a:schemeClr val="tx1"/>
                </a:solidFill>
                <a:latin typeface="Bookman Old Style" panose="02050604050505020204" pitchFamily="18" charset="0"/>
              </a:rPr>
              <a:t>.</a:t>
            </a:r>
            <a:endParaRPr lang="es-MX" b="1" dirty="0">
              <a:solidFill>
                <a:schemeClr val="tx1"/>
              </a:solidFill>
              <a:latin typeface="Bookman Old Style" panose="0205060405050502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649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27584" y="3068960"/>
            <a:ext cx="7416824" cy="2592288"/>
          </a:xfrm>
        </p:spPr>
        <p:txBody>
          <a:bodyPr>
            <a:normAutofit fontScale="77500" lnSpcReduction="20000"/>
          </a:bodyPr>
          <a:lstStyle/>
          <a:p>
            <a:pPr algn="just"/>
            <a:r>
              <a:rPr lang="es-MX" b="1" dirty="0">
                <a:solidFill>
                  <a:schemeClr val="tx1"/>
                </a:solidFill>
                <a:latin typeface="Bookman Old Style" panose="02050604050505020204" pitchFamily="18" charset="0"/>
              </a:rPr>
              <a:t>La peste negra o muerte </a:t>
            </a:r>
            <a:r>
              <a:rPr lang="es-MX" b="1" dirty="0" smtClean="0">
                <a:solidFill>
                  <a:schemeClr val="tx1"/>
                </a:solidFill>
                <a:latin typeface="Bookman Old Style" panose="02050604050505020204" pitchFamily="18" charset="0"/>
              </a:rPr>
              <a:t>negra, la </a:t>
            </a:r>
            <a:r>
              <a:rPr lang="es-MX" b="1" dirty="0">
                <a:solidFill>
                  <a:schemeClr val="tx1"/>
                </a:solidFill>
                <a:latin typeface="Bookman Old Style" panose="02050604050505020204" pitchFamily="18" charset="0"/>
              </a:rPr>
              <a:t>pandemia </a:t>
            </a:r>
            <a:r>
              <a:rPr lang="es-MX" b="1" dirty="0" smtClean="0">
                <a:solidFill>
                  <a:schemeClr val="tx1"/>
                </a:solidFill>
                <a:latin typeface="Bookman Old Style" panose="02050604050505020204" pitchFamily="18" charset="0"/>
              </a:rPr>
              <a:t>más </a:t>
            </a:r>
            <a:r>
              <a:rPr lang="es-MX" b="1" dirty="0">
                <a:solidFill>
                  <a:schemeClr val="tx1"/>
                </a:solidFill>
                <a:latin typeface="Bookman Old Style" panose="02050604050505020204" pitchFamily="18" charset="0"/>
              </a:rPr>
              <a:t>devastadora en la historia de la </a:t>
            </a:r>
            <a:r>
              <a:rPr lang="es-MX" b="1" dirty="0" smtClean="0">
                <a:solidFill>
                  <a:schemeClr val="tx1"/>
                </a:solidFill>
                <a:latin typeface="Bookman Old Style" panose="02050604050505020204" pitchFamily="18" charset="0"/>
              </a:rPr>
              <a:t>humanidad en Europa, se </a:t>
            </a:r>
            <a:r>
              <a:rPr lang="es-MX" b="1" dirty="0">
                <a:solidFill>
                  <a:schemeClr val="tx1"/>
                </a:solidFill>
                <a:latin typeface="Bookman Old Style" panose="02050604050505020204" pitchFamily="18" charset="0"/>
              </a:rPr>
              <a:t>estima que </a:t>
            </a:r>
            <a:r>
              <a:rPr lang="es-MX" b="1" dirty="0" smtClean="0">
                <a:solidFill>
                  <a:schemeClr val="tx1"/>
                </a:solidFill>
                <a:latin typeface="Bookman Old Style" panose="02050604050505020204" pitchFamily="18" charset="0"/>
              </a:rPr>
              <a:t>fue </a:t>
            </a:r>
            <a:r>
              <a:rPr lang="es-MX" b="1" dirty="0">
                <a:solidFill>
                  <a:schemeClr val="tx1"/>
                </a:solidFill>
                <a:latin typeface="Bookman Old Style" panose="02050604050505020204" pitchFamily="18" charset="0"/>
              </a:rPr>
              <a:t>causa </a:t>
            </a:r>
            <a:r>
              <a:rPr lang="es-MX" b="1" dirty="0" smtClean="0">
                <a:solidFill>
                  <a:schemeClr val="tx1"/>
                </a:solidFill>
                <a:latin typeface="Bookman Old Style" panose="02050604050505020204" pitchFamily="18" charset="0"/>
              </a:rPr>
              <a:t>de la </a:t>
            </a:r>
            <a:r>
              <a:rPr lang="es-MX" b="1" dirty="0">
                <a:solidFill>
                  <a:schemeClr val="tx1"/>
                </a:solidFill>
                <a:latin typeface="Bookman Old Style" panose="02050604050505020204" pitchFamily="18" charset="0"/>
              </a:rPr>
              <a:t>muerte de 25 millones de </a:t>
            </a:r>
            <a:r>
              <a:rPr lang="es-MX" b="1" dirty="0" smtClean="0">
                <a:solidFill>
                  <a:schemeClr val="tx1"/>
                </a:solidFill>
                <a:latin typeface="Bookman Old Style" panose="02050604050505020204" pitchFamily="18" charset="0"/>
              </a:rPr>
              <a:t>personas, un </a:t>
            </a:r>
            <a:r>
              <a:rPr lang="es-MX" b="1" dirty="0">
                <a:solidFill>
                  <a:schemeClr val="tx1"/>
                </a:solidFill>
                <a:latin typeface="Bookman Old Style" panose="02050604050505020204" pitchFamily="18" charset="0"/>
              </a:rPr>
              <a:t>tercio de la población del </a:t>
            </a:r>
            <a:r>
              <a:rPr lang="es-MX" b="1" dirty="0" smtClean="0">
                <a:solidFill>
                  <a:schemeClr val="tx1"/>
                </a:solidFill>
                <a:latin typeface="Bookman Old Style" panose="02050604050505020204" pitchFamily="18" charset="0"/>
              </a:rPr>
              <a:t>continente, y </a:t>
            </a:r>
            <a:r>
              <a:rPr lang="es-MX" b="1" dirty="0">
                <a:solidFill>
                  <a:schemeClr val="tx1"/>
                </a:solidFill>
                <a:latin typeface="Bookman Old Style" panose="02050604050505020204" pitchFamily="18" charset="0"/>
              </a:rPr>
              <a:t>unos 40 a 60 millones más en </a:t>
            </a:r>
            <a:r>
              <a:rPr lang="es-MX" b="1" dirty="0" smtClean="0">
                <a:solidFill>
                  <a:schemeClr val="tx1"/>
                </a:solidFill>
                <a:latin typeface="Bookman Old Style" panose="02050604050505020204" pitchFamily="18" charset="0"/>
              </a:rPr>
              <a:t>Asia. </a:t>
            </a:r>
            <a:r>
              <a:rPr lang="es-MX" b="1" dirty="0">
                <a:solidFill>
                  <a:schemeClr val="tx1"/>
                </a:solidFill>
                <a:latin typeface="Bookman Old Style" panose="02050604050505020204" pitchFamily="18" charset="0"/>
              </a:rPr>
              <a:t>La teoría </a:t>
            </a:r>
            <a:r>
              <a:rPr lang="es-MX" b="1" dirty="0" smtClean="0">
                <a:solidFill>
                  <a:schemeClr val="tx1"/>
                </a:solidFill>
                <a:latin typeface="Bookman Old Style" panose="02050604050505020204" pitchFamily="18" charset="0"/>
              </a:rPr>
              <a:t>sobre </a:t>
            </a:r>
            <a:r>
              <a:rPr lang="es-MX" b="1" dirty="0">
                <a:solidFill>
                  <a:schemeClr val="tx1"/>
                </a:solidFill>
                <a:latin typeface="Bookman Old Style" panose="02050604050505020204" pitchFamily="18" charset="0"/>
              </a:rPr>
              <a:t>el origen de la peste explica que fue un brote causado por una variante de la bacteria </a:t>
            </a:r>
            <a:r>
              <a:rPr lang="es-MX" b="1" dirty="0" err="1">
                <a:solidFill>
                  <a:schemeClr val="tx1"/>
                </a:solidFill>
                <a:latin typeface="Bookman Old Style" panose="02050604050505020204" pitchFamily="18" charset="0"/>
              </a:rPr>
              <a:t>Yersinia</a:t>
            </a:r>
            <a:r>
              <a:rPr lang="es-MX" b="1" dirty="0">
                <a:solidFill>
                  <a:schemeClr val="tx1"/>
                </a:solidFill>
                <a:latin typeface="Bookman Old Style" panose="02050604050505020204" pitchFamily="18" charset="0"/>
              </a:rPr>
              <a:t> </a:t>
            </a:r>
            <a:r>
              <a:rPr lang="es-MX" b="1" dirty="0" err="1" smtClean="0">
                <a:solidFill>
                  <a:schemeClr val="tx1"/>
                </a:solidFill>
                <a:latin typeface="Bookman Old Style" panose="02050604050505020204" pitchFamily="18" charset="0"/>
              </a:rPr>
              <a:t>pestis</a:t>
            </a:r>
            <a:r>
              <a:rPr lang="es-MX" b="1" dirty="0" smtClean="0">
                <a:solidFill>
                  <a:schemeClr val="tx1"/>
                </a:solidFill>
                <a:latin typeface="Bookman Old Style" panose="02050604050505020204" pitchFamily="18" charset="0"/>
              </a:rPr>
              <a:t>. Es </a:t>
            </a:r>
            <a:r>
              <a:rPr lang="es-MX" b="1" dirty="0">
                <a:solidFill>
                  <a:schemeClr val="tx1"/>
                </a:solidFill>
                <a:latin typeface="Bookman Old Style" panose="02050604050505020204" pitchFamily="18" charset="0"/>
              </a:rPr>
              <a:t>común que la palabra «peste» se utilice como sinónimo de «muerte negra</a:t>
            </a:r>
            <a:r>
              <a:rPr lang="es-MX" b="1" dirty="0" smtClean="0">
                <a:solidFill>
                  <a:schemeClr val="tx1"/>
                </a:solidFill>
                <a:latin typeface="Bookman Old Style" panose="02050604050505020204" pitchFamily="18" charset="0"/>
              </a:rPr>
              <a:t>»</a:t>
            </a:r>
            <a:endParaRPr lang="es-MX" b="1" dirty="0">
              <a:solidFill>
                <a:schemeClr val="tx1"/>
              </a:solidFill>
              <a:latin typeface="Bookman Old Style" panose="0205060405050502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016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755576" y="2924944"/>
            <a:ext cx="7560840" cy="2736304"/>
          </a:xfrm>
        </p:spPr>
        <p:txBody>
          <a:bodyPr>
            <a:normAutofit fontScale="77500" lnSpcReduction="20000"/>
          </a:bodyPr>
          <a:lstStyle/>
          <a:p>
            <a:pPr algn="just"/>
            <a:r>
              <a:rPr lang="es-MX" b="1" dirty="0">
                <a:solidFill>
                  <a:schemeClr val="tx1"/>
                </a:solidFill>
                <a:latin typeface="Bookman Old Style" panose="02050604050505020204" pitchFamily="18" charset="0"/>
              </a:rPr>
              <a:t>Las consecuencias sociales de la </a:t>
            </a:r>
            <a:r>
              <a:rPr lang="es-MX" b="1" dirty="0" smtClean="0">
                <a:solidFill>
                  <a:schemeClr val="tx1"/>
                </a:solidFill>
                <a:latin typeface="Bookman Old Style" panose="02050604050505020204" pitchFamily="18" charset="0"/>
              </a:rPr>
              <a:t>peste </a:t>
            </a:r>
            <a:r>
              <a:rPr lang="es-MX" b="1" dirty="0">
                <a:solidFill>
                  <a:schemeClr val="tx1"/>
                </a:solidFill>
                <a:latin typeface="Bookman Old Style" panose="02050604050505020204" pitchFamily="18" charset="0"/>
              </a:rPr>
              <a:t>llegaron muy </a:t>
            </a:r>
            <a:r>
              <a:rPr lang="es-MX" b="1" dirty="0" smtClean="0">
                <a:solidFill>
                  <a:schemeClr val="tx1"/>
                </a:solidFill>
                <a:latin typeface="Bookman Old Style" panose="02050604050505020204" pitchFamily="18" charset="0"/>
              </a:rPr>
              <a:t>lejos, se </a:t>
            </a:r>
            <a:r>
              <a:rPr lang="es-MX" b="1" dirty="0">
                <a:solidFill>
                  <a:schemeClr val="tx1"/>
                </a:solidFill>
                <a:latin typeface="Bookman Old Style" panose="02050604050505020204" pitchFamily="18" charset="0"/>
              </a:rPr>
              <a:t>acusó a los judíos como los causantes de la epidemia por medio de la intoxicación y el envenenamiento de pozos. En consecuencia, en muchos lugares de Europa se iniciaron pogromos judíos y una extinción local de comunidades judías. Aun cuando líderes espirituales o seculares trataron de impedir esta situación, la falta de autoridad </a:t>
            </a:r>
            <a:r>
              <a:rPr lang="es-MX" b="1" dirty="0" smtClean="0">
                <a:solidFill>
                  <a:schemeClr val="tx1"/>
                </a:solidFill>
                <a:latin typeface="Bookman Old Style" panose="02050604050505020204" pitchFamily="18" charset="0"/>
              </a:rPr>
              <a:t>que </a:t>
            </a:r>
            <a:r>
              <a:rPr lang="es-MX" b="1" dirty="0">
                <a:solidFill>
                  <a:schemeClr val="tx1"/>
                </a:solidFill>
                <a:latin typeface="Bookman Old Style" panose="02050604050505020204" pitchFamily="18" charset="0"/>
              </a:rPr>
              <a:t>a su vez era consecuencia de la gravedad de la epidemia, generalmente no les permitía </a:t>
            </a:r>
            <a:r>
              <a:rPr lang="es-MX" b="1" dirty="0" smtClean="0">
                <a:solidFill>
                  <a:schemeClr val="tx1"/>
                </a:solidFill>
                <a:latin typeface="Bookman Old Style" panose="02050604050505020204" pitchFamily="18" charset="0"/>
              </a:rPr>
              <a:t>tener </a:t>
            </a:r>
            <a:r>
              <a:rPr lang="es-MX" b="1" dirty="0">
                <a:solidFill>
                  <a:schemeClr val="tx1"/>
                </a:solidFill>
                <a:latin typeface="Bookman Old Style" panose="02050604050505020204" pitchFamily="18" charset="0"/>
              </a:rPr>
              <a:t>éxito</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32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27584" y="2924944"/>
            <a:ext cx="7560840" cy="2736304"/>
          </a:xfrm>
        </p:spPr>
        <p:txBody>
          <a:bodyPr>
            <a:normAutofit/>
          </a:bodyPr>
          <a:lstStyle/>
          <a:p>
            <a:pPr algn="just"/>
            <a:r>
              <a:rPr lang="es-MX" b="1" dirty="0" smtClean="0">
                <a:solidFill>
                  <a:schemeClr val="tx1"/>
                </a:solidFill>
                <a:latin typeface="Bookman Old Style" panose="02050604050505020204" pitchFamily="18" charset="0"/>
              </a:rPr>
              <a:t> </a:t>
            </a:r>
            <a:endParaRPr lang="es-MX" b="1" dirty="0">
              <a:solidFill>
                <a:schemeClr val="tx1"/>
              </a:solidFill>
              <a:latin typeface="Bookman Old Style" panose="0205060405050502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755576" y="-633650"/>
            <a:ext cx="7560840" cy="6617196"/>
          </a:xfrm>
          <a:prstGeom prst="rect">
            <a:avLst/>
          </a:prstGeom>
        </p:spPr>
        <p:txBody>
          <a:bodyPr wrap="square">
            <a:spAutoFit/>
          </a:bodyPr>
          <a:lstStyle/>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sz="1600" b="1" dirty="0" smtClean="0">
              <a:latin typeface="Bookman Old Style" panose="02050604050505020204" pitchFamily="18" charset="0"/>
            </a:endParaRPr>
          </a:p>
          <a:p>
            <a:r>
              <a:rPr lang="es-MX" sz="1600" b="1" dirty="0" smtClean="0">
                <a:latin typeface="Bookman Old Style" panose="02050604050505020204" pitchFamily="18" charset="0"/>
              </a:rPr>
              <a:t>Augusto </a:t>
            </a:r>
            <a:r>
              <a:rPr lang="es-MX" sz="1600" b="1" dirty="0">
                <a:latin typeface="Bookman Old Style" panose="02050604050505020204" pitchFamily="18" charset="0"/>
              </a:rPr>
              <a:t>Comte publica la primera edición de su </a:t>
            </a:r>
            <a:r>
              <a:rPr lang="es-MX" sz="1600" b="1" dirty="0" smtClean="0">
                <a:latin typeface="Bookman Old Style" panose="02050604050505020204" pitchFamily="18" charset="0"/>
              </a:rPr>
              <a:t>Curso de Filosofía Positiva, en 1830, en ésta, se </a:t>
            </a:r>
            <a:r>
              <a:rPr lang="es-MX" sz="1600" b="1" dirty="0">
                <a:latin typeface="Bookman Old Style" panose="02050604050505020204" pitchFamily="18" charset="0"/>
              </a:rPr>
              <a:t>hace evidente el fuerte predominio de una mentalidad </a:t>
            </a:r>
            <a:r>
              <a:rPr lang="es-MX" sz="1600" b="1" dirty="0" smtClean="0">
                <a:latin typeface="Bookman Old Style" panose="02050604050505020204" pitchFamily="18" charset="0"/>
              </a:rPr>
              <a:t>científica, integrada </a:t>
            </a:r>
            <a:r>
              <a:rPr lang="es-MX" sz="1600" b="1" dirty="0">
                <a:latin typeface="Bookman Old Style" panose="02050604050505020204" pitchFamily="18" charset="0"/>
              </a:rPr>
              <a:t>por los siguientes principios:</a:t>
            </a:r>
          </a:p>
          <a:p>
            <a:r>
              <a:rPr lang="es-MX" sz="1600" b="1" dirty="0">
                <a:latin typeface="Bookman Old Style" panose="02050604050505020204" pitchFamily="18" charset="0"/>
              </a:rPr>
              <a:t>1-Solo la </a:t>
            </a:r>
            <a:r>
              <a:rPr lang="es-MX" sz="1600" b="1" dirty="0" smtClean="0">
                <a:latin typeface="Bookman Old Style" panose="02050604050505020204" pitchFamily="18" charset="0"/>
              </a:rPr>
              <a:t>observación sensorial puede </a:t>
            </a:r>
            <a:r>
              <a:rPr lang="es-MX" sz="1600" b="1" dirty="0">
                <a:latin typeface="Bookman Old Style" panose="02050604050505020204" pitchFamily="18" charset="0"/>
              </a:rPr>
              <a:t>ser admitida como punto de partida del saber </a:t>
            </a:r>
            <a:r>
              <a:rPr lang="es-MX" sz="1600" b="1" dirty="0" smtClean="0">
                <a:latin typeface="Bookman Old Style" panose="02050604050505020204" pitchFamily="18" charset="0"/>
              </a:rPr>
              <a:t>científico</a:t>
            </a:r>
            <a:endParaRPr lang="es-MX" sz="1600" b="1" dirty="0">
              <a:latin typeface="Bookman Old Style" panose="02050604050505020204" pitchFamily="18" charset="0"/>
            </a:endParaRPr>
          </a:p>
          <a:p>
            <a:r>
              <a:rPr lang="es-MX" sz="1600" b="1" dirty="0">
                <a:latin typeface="Bookman Old Style" panose="02050604050505020204" pitchFamily="18" charset="0"/>
              </a:rPr>
              <a:t>2-Los hechos observados comienzan a ser ciencia cuando se establecen entre ellos relaciones de causa </a:t>
            </a:r>
            <a:r>
              <a:rPr lang="es-MX" sz="1600" b="1" dirty="0" smtClean="0">
                <a:latin typeface="Bookman Old Style" panose="02050604050505020204" pitchFamily="18" charset="0"/>
              </a:rPr>
              <a:t>efecto</a:t>
            </a:r>
            <a:endParaRPr lang="es-MX" sz="1600" b="1" dirty="0">
              <a:latin typeface="Bookman Old Style" panose="02050604050505020204" pitchFamily="18" charset="0"/>
            </a:endParaRPr>
          </a:p>
          <a:p>
            <a:r>
              <a:rPr lang="es-MX" sz="1600" b="1" dirty="0">
                <a:latin typeface="Bookman Old Style" panose="02050604050505020204" pitchFamily="18" charset="0"/>
              </a:rPr>
              <a:t>3-Cuando el dato es medible el saber científico gana en rigor y </a:t>
            </a:r>
            <a:r>
              <a:rPr lang="es-MX" sz="1600" b="1" dirty="0" smtClean="0">
                <a:latin typeface="Bookman Old Style" panose="02050604050505020204" pitchFamily="18" charset="0"/>
              </a:rPr>
              <a:t>perfección</a:t>
            </a:r>
            <a:endParaRPr lang="es-MX" sz="1600" b="1" dirty="0">
              <a:latin typeface="Bookman Old Style" panose="02050604050505020204" pitchFamily="18" charset="0"/>
            </a:endParaRPr>
          </a:p>
          <a:p>
            <a:r>
              <a:rPr lang="es-MX" sz="1600" b="1" dirty="0">
                <a:latin typeface="Bookman Old Style" panose="02050604050505020204" pitchFamily="18" charset="0"/>
              </a:rPr>
              <a:t>4-El saber científico logra su perfección cuando puede formular una </a:t>
            </a:r>
            <a:r>
              <a:rPr lang="es-MX" sz="1600" b="1" dirty="0" smtClean="0">
                <a:latin typeface="Bookman Old Style" panose="02050604050505020204" pitchFamily="18" charset="0"/>
              </a:rPr>
              <a:t>ley </a:t>
            </a:r>
            <a:r>
              <a:rPr lang="es-MX" sz="1600" b="1" dirty="0">
                <a:latin typeface="Bookman Old Style" panose="02050604050505020204" pitchFamily="18" charset="0"/>
              </a:rPr>
              <a:t>general de la </a:t>
            </a:r>
            <a:r>
              <a:rPr lang="es-MX" sz="1600" b="1" dirty="0" smtClean="0">
                <a:latin typeface="Bookman Old Style" panose="02050604050505020204" pitchFamily="18" charset="0"/>
              </a:rPr>
              <a:t>naturaleza</a:t>
            </a:r>
            <a:endParaRPr lang="es-MX" sz="1600" b="1" dirty="0">
              <a:latin typeface="Bookman Old Style" panose="02050604050505020204" pitchFamily="18" charset="0"/>
            </a:endParaRPr>
          </a:p>
        </p:txBody>
      </p:sp>
    </p:spTree>
    <p:extLst>
      <p:ext uri="{BB962C8B-B14F-4D97-AF65-F5344CB8AC3E}">
        <p14:creationId xmlns:p14="http://schemas.microsoft.com/office/powerpoint/2010/main" val="450779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lstStyle/>
          <a:p>
            <a:pPr algn="just"/>
            <a:r>
              <a:rPr lang="es-MX" sz="2400" b="1" i="0" dirty="0">
                <a:solidFill>
                  <a:schemeClr val="tx1"/>
                </a:solidFill>
                <a:latin typeface="Bookman Old Style" panose="02050604050505020204" pitchFamily="18" charset="0"/>
              </a:rPr>
              <a:t>El arte de la medicina consiste en entretener al paciente mientras la naturaleza cura la enfermedad</a:t>
            </a:r>
            <a:r>
              <a:rPr lang="es-MX" sz="2400" b="1" i="0" dirty="0" smtClean="0">
                <a:solidFill>
                  <a:schemeClr val="tx1"/>
                </a:solidFill>
                <a:latin typeface="Bookman Old Style" panose="02050604050505020204" pitchFamily="18" charset="0"/>
              </a:rPr>
              <a:t>.</a:t>
            </a:r>
            <a:endParaRPr lang="es-MX" sz="2400" b="1" i="0" dirty="0">
              <a:solidFill>
                <a:schemeClr val="tx1"/>
              </a:solidFill>
              <a:latin typeface="Bookman Old Style" panose="02050604050505020204" pitchFamily="18" charset="0"/>
            </a:endParaRPr>
          </a:p>
          <a:p>
            <a:pPr algn="r"/>
            <a:r>
              <a:rPr lang="es-MX" b="1" i="0" dirty="0">
                <a:latin typeface="Bookman Old Style" panose="02050604050505020204" pitchFamily="18" charset="0"/>
              </a:rPr>
              <a:t>Voltaire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924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755576" y="2924944"/>
            <a:ext cx="7560840" cy="2736304"/>
          </a:xfrm>
        </p:spPr>
        <p:txBody>
          <a:bodyPr>
            <a:normAutofit fontScale="92500" lnSpcReduction="10000"/>
          </a:bodyPr>
          <a:lstStyle/>
          <a:p>
            <a:pPr algn="just"/>
            <a:r>
              <a:rPr lang="es-MX" b="1" dirty="0">
                <a:solidFill>
                  <a:schemeClr val="tx1"/>
                </a:solidFill>
                <a:latin typeface="Bookman Old Style" panose="02050604050505020204" pitchFamily="18" charset="0"/>
              </a:rPr>
              <a:t>Von </a:t>
            </a:r>
            <a:r>
              <a:rPr lang="es-MX" b="1" dirty="0" err="1">
                <a:solidFill>
                  <a:schemeClr val="tx1"/>
                </a:solidFill>
                <a:latin typeface="Bookman Old Style" panose="02050604050505020204" pitchFamily="18" charset="0"/>
              </a:rPr>
              <a:t>Helmoltz</a:t>
            </a:r>
            <a:r>
              <a:rPr lang="es-MX" b="1" dirty="0">
                <a:solidFill>
                  <a:schemeClr val="tx1"/>
                </a:solidFill>
                <a:latin typeface="Bookman Old Style" panose="02050604050505020204" pitchFamily="18" charset="0"/>
              </a:rPr>
              <a:t> dice: “O la medicina se hace ciencia natural o no será nada”, mientras Claude Bernard opina que “El verdadero santuario de la ciencia médica es el laboratorio”.</a:t>
            </a:r>
          </a:p>
          <a:p>
            <a:pPr algn="just"/>
            <a:r>
              <a:rPr lang="es-MX" b="1" dirty="0" smtClean="0">
                <a:solidFill>
                  <a:schemeClr val="tx1"/>
                </a:solidFill>
                <a:latin typeface="Bookman Old Style" panose="02050604050505020204" pitchFamily="18" charset="0"/>
              </a:rPr>
              <a:t>La </a:t>
            </a:r>
            <a:r>
              <a:rPr lang="es-MX" b="1" dirty="0">
                <a:solidFill>
                  <a:schemeClr val="tx1"/>
                </a:solidFill>
                <a:latin typeface="Bookman Old Style" panose="02050604050505020204" pitchFamily="18" charset="0"/>
              </a:rPr>
              <a:t>mentalidad </a:t>
            </a:r>
            <a:r>
              <a:rPr lang="es-MX" b="1" dirty="0" smtClean="0">
                <a:solidFill>
                  <a:schemeClr val="tx1"/>
                </a:solidFill>
                <a:latin typeface="Bookman Old Style" panose="02050604050505020204" pitchFamily="18" charset="0"/>
              </a:rPr>
              <a:t>científica está </a:t>
            </a:r>
            <a:r>
              <a:rPr lang="es-MX" b="1" dirty="0">
                <a:solidFill>
                  <a:schemeClr val="tx1"/>
                </a:solidFill>
                <a:latin typeface="Bookman Old Style" panose="02050604050505020204" pitchFamily="18" charset="0"/>
              </a:rPr>
              <a:t>integrada por los </a:t>
            </a:r>
            <a:r>
              <a:rPr lang="es-MX" b="1" dirty="0" smtClean="0">
                <a:solidFill>
                  <a:schemeClr val="tx1"/>
                </a:solidFill>
                <a:latin typeface="Bookman Old Style" panose="02050604050505020204" pitchFamily="18" charset="0"/>
              </a:rPr>
              <a:t> principios antes señalados</a:t>
            </a:r>
            <a:endParaRPr lang="es-MX" b="1" dirty="0">
              <a:solidFill>
                <a:schemeClr val="tx1"/>
              </a:solidFill>
              <a:latin typeface="Bookman Old Style" panose="0205060405050502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316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755576" y="2924944"/>
            <a:ext cx="7560840" cy="2736304"/>
          </a:xfrm>
        </p:spPr>
        <p:txBody>
          <a:bodyPr>
            <a:normAutofit/>
          </a:bodyPr>
          <a:lstStyle/>
          <a:p>
            <a:pPr algn="just"/>
            <a:r>
              <a:rPr lang="es-MX" b="1" dirty="0" smtClean="0">
                <a:solidFill>
                  <a:schemeClr val="tx1"/>
                </a:solidFill>
                <a:latin typeface="Bookman Old Style" panose="02050604050505020204" pitchFamily="18" charset="0"/>
              </a:rPr>
              <a:t> </a:t>
            </a:r>
            <a:endParaRPr lang="es-MX" b="1" dirty="0">
              <a:solidFill>
                <a:schemeClr val="tx1"/>
              </a:solidFill>
              <a:latin typeface="Bookman Old Style" panose="0205060405050502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755576" y="2996952"/>
            <a:ext cx="7560840" cy="2862322"/>
          </a:xfrm>
          <a:prstGeom prst="rect">
            <a:avLst/>
          </a:prstGeom>
        </p:spPr>
        <p:txBody>
          <a:bodyPr wrap="square">
            <a:spAutoFit/>
          </a:bodyPr>
          <a:lstStyle/>
          <a:p>
            <a:pPr algn="just"/>
            <a:r>
              <a:rPr lang="es-MX" b="1" dirty="0">
                <a:latin typeface="Bookman Old Style" panose="02050604050505020204" pitchFamily="18" charset="0"/>
              </a:rPr>
              <a:t>El objetivo principal de los más grandes clínicos </a:t>
            </a:r>
            <a:r>
              <a:rPr lang="es-MX" b="1" dirty="0" smtClean="0">
                <a:latin typeface="Bookman Old Style" panose="02050604050505020204" pitchFamily="18" charset="0"/>
              </a:rPr>
              <a:t>del positivismo </a:t>
            </a:r>
            <a:r>
              <a:rPr lang="es-MX" b="1" dirty="0">
                <a:latin typeface="Bookman Old Style" panose="02050604050505020204" pitchFamily="18" charset="0"/>
              </a:rPr>
              <a:t>va a ser </a:t>
            </a:r>
            <a:r>
              <a:rPr lang="es-MX" b="1" dirty="0" smtClean="0">
                <a:latin typeface="Bookman Old Style" panose="02050604050505020204" pitchFamily="18" charset="0"/>
              </a:rPr>
              <a:t>convertir </a:t>
            </a:r>
            <a:r>
              <a:rPr lang="es-MX" b="1" dirty="0">
                <a:latin typeface="Bookman Old Style" panose="02050604050505020204" pitchFamily="18" charset="0"/>
              </a:rPr>
              <a:t>a la patología en verdadera ciencia. Tres mentalidades distintas se van a suceder, combinar y superponer:</a:t>
            </a:r>
          </a:p>
          <a:p>
            <a:pPr algn="just"/>
            <a:r>
              <a:rPr lang="es-MX" b="1" dirty="0" smtClean="0">
                <a:latin typeface="Bookman Old Style" panose="02050604050505020204" pitchFamily="18" charset="0"/>
              </a:rPr>
              <a:t>1 </a:t>
            </a:r>
            <a:r>
              <a:rPr lang="es-MX" b="1" dirty="0" err="1" smtClean="0">
                <a:latin typeface="Bookman Old Style" panose="02050604050505020204" pitchFamily="18" charset="0"/>
              </a:rPr>
              <a:t>Anatomoclínica</a:t>
            </a:r>
            <a:r>
              <a:rPr lang="es-MX" b="1" dirty="0">
                <a:latin typeface="Bookman Old Style" panose="02050604050505020204" pitchFamily="18" charset="0"/>
              </a:rPr>
              <a:t>: de orientación morfológica, lo fundamental en la enfermedad es la </a:t>
            </a:r>
            <a:r>
              <a:rPr lang="es-MX" b="1" dirty="0" smtClean="0">
                <a:latin typeface="Bookman Old Style" panose="02050604050505020204" pitchFamily="18" charset="0"/>
              </a:rPr>
              <a:t>Lesión anatómica</a:t>
            </a:r>
            <a:endParaRPr lang="es-MX" b="1" dirty="0">
              <a:latin typeface="Bookman Old Style" panose="02050604050505020204" pitchFamily="18" charset="0"/>
            </a:endParaRPr>
          </a:p>
          <a:p>
            <a:pPr algn="just"/>
            <a:r>
              <a:rPr lang="es-MX" b="1" dirty="0" smtClean="0">
                <a:latin typeface="Bookman Old Style" panose="02050604050505020204" pitchFamily="18" charset="0"/>
              </a:rPr>
              <a:t>2 Fisiopatológica</a:t>
            </a:r>
            <a:r>
              <a:rPr lang="es-MX" b="1" dirty="0">
                <a:latin typeface="Bookman Old Style" panose="02050604050505020204" pitchFamily="18" charset="0"/>
              </a:rPr>
              <a:t>: de orientación procesal, en la que lo fundamental es el </a:t>
            </a:r>
            <a:r>
              <a:rPr lang="es-MX" b="1" dirty="0" smtClean="0">
                <a:latin typeface="Bookman Old Style" panose="02050604050505020204" pitchFamily="18" charset="0"/>
              </a:rPr>
              <a:t>desorden funcional</a:t>
            </a:r>
          </a:p>
          <a:p>
            <a:pPr algn="just"/>
            <a:r>
              <a:rPr lang="es-MX" b="1" dirty="0" smtClean="0">
                <a:latin typeface="Bookman Old Style" panose="02050604050505020204" pitchFamily="18" charset="0"/>
              </a:rPr>
              <a:t>3 </a:t>
            </a:r>
            <a:r>
              <a:rPr lang="es-MX" b="1" dirty="0" err="1" smtClean="0">
                <a:latin typeface="Bookman Old Style" panose="02050604050505020204" pitchFamily="18" charset="0"/>
              </a:rPr>
              <a:t>Etiopatológica</a:t>
            </a:r>
            <a:r>
              <a:rPr lang="es-MX" b="1" dirty="0">
                <a:latin typeface="Bookman Old Style" panose="02050604050505020204" pitchFamily="18" charset="0"/>
              </a:rPr>
              <a:t>: de orientación etiológica, lo fundamental es la </a:t>
            </a:r>
            <a:r>
              <a:rPr lang="es-MX" b="1" dirty="0" smtClean="0">
                <a:latin typeface="Bookman Old Style" panose="02050604050505020204" pitchFamily="18" charset="0"/>
              </a:rPr>
              <a:t>causa externa.</a:t>
            </a:r>
            <a:endParaRPr lang="es-MX" b="1" dirty="0">
              <a:latin typeface="Bookman Old Style" panose="02050604050505020204" pitchFamily="18" charset="0"/>
            </a:endParaRPr>
          </a:p>
        </p:txBody>
      </p:sp>
    </p:spTree>
    <p:extLst>
      <p:ext uri="{BB962C8B-B14F-4D97-AF65-F5344CB8AC3E}">
        <p14:creationId xmlns:p14="http://schemas.microsoft.com/office/powerpoint/2010/main" val="889633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normAutofit lnSpcReduction="10000"/>
          </a:bodyPr>
          <a:lstStyle/>
          <a:p>
            <a:pPr algn="just"/>
            <a:r>
              <a:rPr lang="es-MX" b="1" dirty="0" smtClean="0">
                <a:solidFill>
                  <a:schemeClr val="tx1"/>
                </a:solidFill>
                <a:latin typeface="Bookman Old Style" panose="02050604050505020204" pitchFamily="18" charset="0"/>
              </a:rPr>
              <a:t>Al inicio de la década de los 80 en el siglo pasado, se empiezan a conocer los primeros casos del Síndrome de Inmunodeficiencia Adquirida, que se acompaña de Sarcoma de Kaposi, malestares gastrointestinales, infecciones oportunistas y neumonías.</a:t>
            </a:r>
            <a:endParaRPr lang="es-MX" b="1" dirty="0">
              <a:solidFill>
                <a:schemeClr val="tx1"/>
              </a:solidFill>
              <a:latin typeface="Bookman Old Style" panose="0205060405050502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969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99592" y="2924944"/>
            <a:ext cx="7344816" cy="2736304"/>
          </a:xfrm>
        </p:spPr>
        <p:txBody>
          <a:bodyPr>
            <a:normAutofit fontScale="92500" lnSpcReduction="20000"/>
          </a:bodyPr>
          <a:lstStyle/>
          <a:p>
            <a:pPr algn="just"/>
            <a:r>
              <a:rPr lang="es-MX" b="1" dirty="0" smtClean="0">
                <a:solidFill>
                  <a:schemeClr val="tx1"/>
                </a:solidFill>
                <a:latin typeface="Bookman Old Style" panose="02050604050505020204" pitchFamily="18" charset="0"/>
              </a:rPr>
              <a:t>Los primeros casos reportados fueron en homosexuales masculinos  y  personas afroamericanas, tanto de los Estados Unidos como provenientes de Haití y oros sitios de América Latina, lo que dio origen a la denominación de “peste rosa” no por las manchas </a:t>
            </a:r>
            <a:r>
              <a:rPr lang="es-MX" b="1" dirty="0" err="1" smtClean="0">
                <a:solidFill>
                  <a:schemeClr val="tx1"/>
                </a:solidFill>
                <a:latin typeface="Bookman Old Style" panose="02050604050505020204" pitchFamily="18" charset="0"/>
              </a:rPr>
              <a:t>rosaceas</a:t>
            </a:r>
            <a:r>
              <a:rPr lang="es-MX" b="1" dirty="0" smtClean="0">
                <a:solidFill>
                  <a:schemeClr val="tx1"/>
                </a:solidFill>
                <a:latin typeface="Bookman Old Style" panose="02050604050505020204" pitchFamily="18" charset="0"/>
              </a:rPr>
              <a:t> del sarcoma de Kaposi, sino por los pacientes homosexuales</a:t>
            </a:r>
            <a:endParaRPr lang="es-MX" b="1" dirty="0">
              <a:solidFill>
                <a:schemeClr val="tx1"/>
              </a:solidFill>
              <a:latin typeface="Bookman Old Style" panose="0205060405050502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932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27584" y="2780928"/>
            <a:ext cx="7488832" cy="3024336"/>
          </a:xfrm>
        </p:spPr>
        <p:txBody>
          <a:bodyPr>
            <a:noAutofit/>
          </a:bodyPr>
          <a:lstStyle/>
          <a:p>
            <a:pPr algn="just"/>
            <a:r>
              <a:rPr lang="es-MX" sz="1600" b="1" dirty="0" smtClean="0">
                <a:solidFill>
                  <a:schemeClr val="tx1"/>
                </a:solidFill>
                <a:latin typeface="Bookman Old Style" panose="02050604050505020204" pitchFamily="18" charset="0"/>
              </a:rPr>
              <a:t>En </a:t>
            </a:r>
            <a:r>
              <a:rPr lang="es-MX" sz="1600" b="1" dirty="0">
                <a:solidFill>
                  <a:schemeClr val="tx1"/>
                </a:solidFill>
                <a:latin typeface="Bookman Old Style" panose="02050604050505020204" pitchFamily="18" charset="0"/>
              </a:rPr>
              <a:t>junio de 1981 se </a:t>
            </a:r>
            <a:r>
              <a:rPr lang="es-MX" sz="1600" b="1" dirty="0" smtClean="0">
                <a:solidFill>
                  <a:schemeClr val="tx1"/>
                </a:solidFill>
                <a:latin typeface="Bookman Old Style" panose="02050604050505020204" pitchFamily="18" charset="0"/>
              </a:rPr>
              <a:t>publicó </a:t>
            </a:r>
            <a:r>
              <a:rPr lang="es-MX" sz="1600" b="1" dirty="0">
                <a:solidFill>
                  <a:schemeClr val="tx1"/>
                </a:solidFill>
                <a:latin typeface="Bookman Old Style" panose="02050604050505020204" pitchFamily="18" charset="0"/>
              </a:rPr>
              <a:t>en una revista </a:t>
            </a:r>
            <a:r>
              <a:rPr lang="es-MX" sz="1600" b="1" dirty="0" smtClean="0">
                <a:solidFill>
                  <a:schemeClr val="tx1"/>
                </a:solidFill>
                <a:latin typeface="Bookman Old Style" panose="02050604050505020204" pitchFamily="18" charset="0"/>
              </a:rPr>
              <a:t>científica </a:t>
            </a:r>
            <a:r>
              <a:rPr lang="es-MX" sz="1600" b="1" dirty="0">
                <a:solidFill>
                  <a:schemeClr val="tx1"/>
                </a:solidFill>
                <a:latin typeface="Bookman Old Style" panose="02050604050505020204" pitchFamily="18" charset="0"/>
              </a:rPr>
              <a:t>el primer caso de neumonía por </a:t>
            </a:r>
            <a:r>
              <a:rPr lang="es-MX" sz="1600" b="1" dirty="0" err="1">
                <a:solidFill>
                  <a:schemeClr val="tx1"/>
                </a:solidFill>
                <a:latin typeface="Bookman Old Style" panose="02050604050505020204" pitchFamily="18" charset="0"/>
              </a:rPr>
              <a:t>Pneumocystis</a:t>
            </a:r>
            <a:r>
              <a:rPr lang="es-MX" sz="1600" b="1" dirty="0">
                <a:solidFill>
                  <a:schemeClr val="tx1"/>
                </a:solidFill>
                <a:latin typeface="Bookman Old Style" panose="02050604050505020204" pitchFamily="18" charset="0"/>
              </a:rPr>
              <a:t> </a:t>
            </a:r>
            <a:r>
              <a:rPr lang="es-MX" sz="1600" b="1" dirty="0" err="1">
                <a:solidFill>
                  <a:schemeClr val="tx1"/>
                </a:solidFill>
                <a:latin typeface="Bookman Old Style" panose="02050604050505020204" pitchFamily="18" charset="0"/>
              </a:rPr>
              <a:t>carinii</a:t>
            </a:r>
            <a:r>
              <a:rPr lang="es-MX" sz="1600" b="1" dirty="0">
                <a:solidFill>
                  <a:schemeClr val="tx1"/>
                </a:solidFill>
                <a:latin typeface="Bookman Old Style" panose="02050604050505020204" pitchFamily="18" charset="0"/>
              </a:rPr>
              <a:t> en un paciente </a:t>
            </a:r>
            <a:r>
              <a:rPr lang="es-MX" sz="1600" b="1" dirty="0" smtClean="0">
                <a:solidFill>
                  <a:schemeClr val="tx1"/>
                </a:solidFill>
                <a:latin typeface="Bookman Old Style" panose="02050604050505020204" pitchFamily="18" charset="0"/>
              </a:rPr>
              <a:t>homosexual, esto era poco frecuente, </a:t>
            </a:r>
            <a:r>
              <a:rPr lang="es-MX" sz="1600" b="1" dirty="0">
                <a:solidFill>
                  <a:schemeClr val="tx1"/>
                </a:solidFill>
                <a:latin typeface="Bookman Old Style" panose="02050604050505020204" pitchFamily="18" charset="0"/>
              </a:rPr>
              <a:t>salvo en sujetos con las defensas bajas. Casi simultáneamente se publicaron varios casos de sarcoma de Kaposi en pacientes jóvenes y los acontecimientos se sucedieron vertiginosamente. Ambas eran enfermedades raras que aparecían sólo en sujetos inmunodeprimidos, es decir, sin capacidad para defenderse de las infecciones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491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755576" y="2924944"/>
            <a:ext cx="7560840" cy="2808312"/>
          </a:xfrm>
        </p:spPr>
        <p:txBody>
          <a:bodyPr>
            <a:normAutofit fontScale="70000" lnSpcReduction="20000"/>
          </a:bodyPr>
          <a:lstStyle/>
          <a:p>
            <a:pPr algn="just"/>
            <a:r>
              <a:rPr lang="es-MX" b="1" dirty="0">
                <a:solidFill>
                  <a:schemeClr val="tx1"/>
                </a:solidFill>
                <a:latin typeface="Bookman Old Style" panose="02050604050505020204" pitchFamily="18" charset="0"/>
              </a:rPr>
              <a:t>El virus de la inmunodeficiencia humana (VIH) infecta a las células del sistema inmunitario, alterando o anulando su función. La infección produce un deterioro progresivo del sistema inmunitario, con la consiguiente "inmunodeficiencia". Se considera que el sistema inmunitario es deficiente cuando deja de poder cumplir su función de lucha contra las infecciones y enfermedades. El síndrome de inmunodeficiencia adquirida (SIDA) es un término que se aplica a los estadios más avanzados de la infección por VIH y se define por la presencia de alguna de las más de 20 infecciones oportunistas o de cánceres relacionados con el VIH.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64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27584" y="2924944"/>
            <a:ext cx="7416824" cy="2736304"/>
          </a:xfrm>
        </p:spPr>
        <p:txBody>
          <a:bodyPr>
            <a:normAutofit fontScale="92500"/>
          </a:bodyPr>
          <a:lstStyle/>
          <a:p>
            <a:pPr algn="just"/>
            <a:r>
              <a:rPr lang="es-MX" b="1" dirty="0" smtClean="0">
                <a:solidFill>
                  <a:schemeClr val="tx1"/>
                </a:solidFill>
                <a:latin typeface="Bookman Old Style" panose="02050604050505020204" pitchFamily="18" charset="0"/>
              </a:rPr>
              <a:t>El VIH puede transmitirse por las relaciones sexuales vaginales, anales u orales con una persona infectada, la transfusión de sangre contaminada o el uso compartido de agujas, jeringuillas u otros instrumentos punzantes. Asimismo, puede transmitirse de la madre al hijo durante el embarazo, el parto y la lactancia.</a:t>
            </a:r>
            <a:endParaRPr lang="es-MX" b="1" dirty="0">
              <a:solidFill>
                <a:schemeClr val="tx1"/>
              </a:solidFill>
              <a:latin typeface="Bookman Old Style" panose="0205060405050502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77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27584" y="2924944"/>
            <a:ext cx="7488832" cy="2736304"/>
          </a:xfrm>
        </p:spPr>
        <p:txBody>
          <a:bodyPr>
            <a:normAutofit fontScale="85000" lnSpcReduction="10000"/>
          </a:bodyPr>
          <a:lstStyle/>
          <a:p>
            <a:pPr algn="just"/>
            <a:r>
              <a:rPr lang="es-MX" b="1" dirty="0" smtClean="0">
                <a:solidFill>
                  <a:schemeClr val="tx1"/>
                </a:solidFill>
                <a:latin typeface="Bookman Old Style" panose="02050604050505020204" pitchFamily="18" charset="0"/>
              </a:rPr>
              <a:t>En </a:t>
            </a:r>
            <a:r>
              <a:rPr lang="es-MX" b="1" dirty="0">
                <a:solidFill>
                  <a:schemeClr val="tx1"/>
                </a:solidFill>
                <a:latin typeface="Bookman Old Style" panose="02050604050505020204" pitchFamily="18" charset="0"/>
              </a:rPr>
              <a:t>su sentido más amplio, la discriminación es una manera de ordenar y clasificar otras </a:t>
            </a:r>
            <a:r>
              <a:rPr lang="es-MX" b="1" dirty="0" smtClean="0">
                <a:solidFill>
                  <a:schemeClr val="tx1"/>
                </a:solidFill>
                <a:latin typeface="Bookman Old Style" panose="02050604050505020204" pitchFamily="18" charset="0"/>
              </a:rPr>
              <a:t>personas. </a:t>
            </a:r>
            <a:r>
              <a:rPr lang="es-MX" b="1" dirty="0">
                <a:solidFill>
                  <a:schemeClr val="tx1"/>
                </a:solidFill>
                <a:latin typeface="Bookman Old Style" panose="02050604050505020204" pitchFamily="18" charset="0"/>
              </a:rPr>
              <a:t>Puede referirse a cualquier ámbito, y puede utilizar cualquier criterio. Si hablamos de seres humanos, por ejemplo, podemos discriminarlos entre otros criterios, por edad, color de piel, nivel de estudios, nivel social, conocimientos, riqueza, color de ojos diferente, orientación sexual, etc</a:t>
            </a:r>
            <a:r>
              <a:rPr lang="es-MX" b="1" dirty="0" smtClean="0">
                <a:solidFill>
                  <a:schemeClr val="tx1"/>
                </a:solidFill>
                <a:latin typeface="Bookman Old Style" panose="02050604050505020204" pitchFamily="18" charset="0"/>
              </a:rPr>
              <a:t>.</a:t>
            </a:r>
            <a:endParaRPr lang="es-MX" b="1" dirty="0">
              <a:solidFill>
                <a:schemeClr val="tx1"/>
              </a:solidFill>
              <a:latin typeface="Bookman Old Style" panose="0205060405050502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473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normAutofit fontScale="77500" lnSpcReduction="20000"/>
          </a:bodyPr>
          <a:lstStyle/>
          <a:p>
            <a:pPr algn="just"/>
            <a:r>
              <a:rPr lang="es-MX" b="1" dirty="0">
                <a:solidFill>
                  <a:schemeClr val="tx1"/>
                </a:solidFill>
                <a:latin typeface="Bookman Old Style" panose="02050604050505020204" pitchFamily="18" charset="0"/>
              </a:rPr>
              <a:t>E</a:t>
            </a:r>
            <a:r>
              <a:rPr lang="es-MX" b="1" dirty="0" smtClean="0">
                <a:solidFill>
                  <a:schemeClr val="tx1"/>
                </a:solidFill>
                <a:latin typeface="Bookman Old Style" panose="02050604050505020204" pitchFamily="18" charset="0"/>
              </a:rPr>
              <a:t>n </a:t>
            </a:r>
            <a:r>
              <a:rPr lang="es-MX" b="1" dirty="0">
                <a:solidFill>
                  <a:schemeClr val="tx1"/>
                </a:solidFill>
                <a:latin typeface="Bookman Old Style" panose="02050604050505020204" pitchFamily="18" charset="0"/>
              </a:rPr>
              <a:t>su acepción más coloquial, el término discriminación se refiere al acto de hacer una distinción o segregación que atenta contra la igualdad. Normalmente se utiliza para referirse a la violación de la Ley de igual libertad y la igualdad de derechos para los derechos individuales de los individuos por cuestión social</a:t>
            </a:r>
            <a:r>
              <a:rPr lang="es-MX" b="1" dirty="0" smtClean="0">
                <a:solidFill>
                  <a:schemeClr val="tx1"/>
                </a:solidFill>
                <a:latin typeface="Bookman Old Style" panose="02050604050505020204" pitchFamily="18" charset="0"/>
              </a:rPr>
              <a:t>, crecimiento </a:t>
            </a:r>
            <a:r>
              <a:rPr lang="es-MX" b="1" dirty="0">
                <a:solidFill>
                  <a:schemeClr val="tx1"/>
                </a:solidFill>
                <a:latin typeface="Bookman Old Style" panose="02050604050505020204" pitchFamily="18" charset="0"/>
              </a:rPr>
              <a:t>humano edad, </a:t>
            </a:r>
            <a:r>
              <a:rPr lang="es-MX" b="1" dirty="0" smtClean="0">
                <a:solidFill>
                  <a:schemeClr val="tx1"/>
                </a:solidFill>
                <a:latin typeface="Bookman Old Style" panose="02050604050505020204" pitchFamily="18" charset="0"/>
              </a:rPr>
              <a:t>raza, religión, </a:t>
            </a:r>
            <a:r>
              <a:rPr lang="es-MX" b="1" dirty="0">
                <a:solidFill>
                  <a:schemeClr val="tx1"/>
                </a:solidFill>
                <a:latin typeface="Bookman Old Style" panose="02050604050505020204" pitchFamily="18" charset="0"/>
              </a:rPr>
              <a:t>política, orientación sexual o por razón de género.</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229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27584" y="2924944"/>
            <a:ext cx="7416824" cy="2808312"/>
          </a:xfrm>
        </p:spPr>
        <p:txBody>
          <a:bodyPr>
            <a:normAutofit fontScale="77500" lnSpcReduction="20000"/>
          </a:bodyPr>
          <a:lstStyle/>
          <a:p>
            <a:pPr algn="just"/>
            <a:r>
              <a:rPr lang="es-MX" b="1" dirty="0">
                <a:solidFill>
                  <a:schemeClr val="tx1"/>
                </a:solidFill>
                <a:latin typeface="Bookman Old Style" panose="02050604050505020204" pitchFamily="18" charset="0"/>
              </a:rPr>
              <a:t>En la Ley Federal para Prevenir y Eliminar la </a:t>
            </a:r>
            <a:r>
              <a:rPr lang="es-MX" b="1" dirty="0" smtClean="0">
                <a:solidFill>
                  <a:schemeClr val="tx1"/>
                </a:solidFill>
                <a:latin typeface="Bookman Old Style" panose="02050604050505020204" pitchFamily="18" charset="0"/>
              </a:rPr>
              <a:t>Discriminación, </a:t>
            </a:r>
            <a:r>
              <a:rPr lang="es-MX" b="1" dirty="0">
                <a:solidFill>
                  <a:schemeClr val="tx1"/>
                </a:solidFill>
                <a:latin typeface="Bookman Old Style" panose="02050604050505020204" pitchFamily="18" charset="0"/>
              </a:rPr>
              <a:t>se considera discriminación a "toda distinción, exclusión o restricción que, basada en el origen étnico o nacional, sexo, edad, talla pequeña, discapacidad, condición social o económica, condiciones de salud, embarazo, lengua, religión, opiniones, preferencias sexuales, estado civil o cualquier otra, tenga por efecto impedir o anular el reconocimiento o el ejercicio de los derechos y la igualdad real de oportunidades de las personas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834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3284984"/>
            <a:ext cx="6400800" cy="2376264"/>
          </a:xfrm>
        </p:spPr>
        <p:txBody>
          <a:bodyPr>
            <a:normAutofit/>
          </a:bodyPr>
          <a:lstStyle/>
          <a:p>
            <a:pPr algn="just"/>
            <a:r>
              <a:rPr lang="es-MX" sz="2400" b="1" i="0" dirty="0" smtClean="0">
                <a:solidFill>
                  <a:schemeClr val="tx1"/>
                </a:solidFill>
                <a:latin typeface="Bookman Old Style" panose="02050604050505020204" pitchFamily="18" charset="0"/>
              </a:rPr>
              <a:t>En el mundo occidental la enfermedad ha esta ligada a acontecimientos y fenómenos religiosos, así en el Antiguo Testamento se creía</a:t>
            </a:r>
            <a:endParaRPr lang="es-MX" sz="2400" b="1" i="0" dirty="0">
              <a:solidFill>
                <a:schemeClr val="tx1"/>
              </a:solidFill>
              <a:latin typeface="Bookman Old Style" panose="0205060405050502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670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lstStyle/>
          <a:p>
            <a:pPr algn="just"/>
            <a:r>
              <a:rPr lang="es-MX" b="1" dirty="0">
                <a:solidFill>
                  <a:schemeClr val="tx1"/>
                </a:solidFill>
                <a:latin typeface="Bookman Old Style" panose="02050604050505020204" pitchFamily="18" charset="0"/>
              </a:rPr>
              <a:t>Según la </a:t>
            </a:r>
            <a:r>
              <a:rPr lang="es-MX" b="1" dirty="0" err="1" smtClean="0">
                <a:solidFill>
                  <a:schemeClr val="tx1"/>
                </a:solidFill>
                <a:latin typeface="Bookman Old Style" panose="02050604050505020204" pitchFamily="18" charset="0"/>
              </a:rPr>
              <a:t>Conapred</a:t>
            </a:r>
            <a:r>
              <a:rPr lang="es-MX" b="1" dirty="0">
                <a:solidFill>
                  <a:schemeClr val="tx1"/>
                </a:solidFill>
                <a:latin typeface="Bookman Old Style" panose="02050604050505020204" pitchFamily="18" charset="0"/>
              </a:rPr>
              <a:t>, </a:t>
            </a:r>
            <a:r>
              <a:rPr lang="es-MX" b="1" dirty="0" smtClean="0">
                <a:solidFill>
                  <a:schemeClr val="tx1"/>
                </a:solidFill>
                <a:latin typeface="Bookman Old Style" panose="02050604050505020204" pitchFamily="18" charset="0"/>
              </a:rPr>
              <a:t>la </a:t>
            </a:r>
            <a:r>
              <a:rPr lang="es-MX" b="1" dirty="0">
                <a:solidFill>
                  <a:schemeClr val="tx1"/>
                </a:solidFill>
                <a:latin typeface="Bookman Old Style" panose="02050604050505020204" pitchFamily="18" charset="0"/>
              </a:rPr>
              <a:t>discriminación es una práctica cotidiana que consiste en dar un trato desfavorable o de desprecio inmerecido a determinada persona o grupo.</a:t>
            </a:r>
          </a:p>
          <a:p>
            <a:r>
              <a:rPr lang="es-MX" dirty="0"/>
              <a:t> </a:t>
            </a:r>
          </a:p>
          <a:p>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2857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lstStyle/>
          <a:p>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3912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normAutofit fontScale="92500"/>
          </a:bodyPr>
          <a:lstStyle/>
          <a:p>
            <a:pPr algn="just"/>
            <a:r>
              <a:rPr lang="es-MX" b="1" dirty="0">
                <a:latin typeface="Bookman Old Style" panose="02050604050505020204" pitchFamily="18" charset="0"/>
              </a:rPr>
              <a:t>Para efectos de la Ley Federal para Prevenir y Eliminar la Discriminación, se entenderá por esta, cualquier situación que niegue o impida el acceso en igualdad a cualquier derecho, pero no siempre un trato diferenciado será considerado discriminación.</a:t>
            </a:r>
          </a:p>
          <a:p>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21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normAutofit fontScale="92500" lnSpcReduction="20000"/>
          </a:bodyPr>
          <a:lstStyle/>
          <a:p>
            <a:pPr algn="just"/>
            <a:r>
              <a:rPr lang="es-MX" b="1" dirty="0" smtClean="0">
                <a:solidFill>
                  <a:schemeClr val="tx1"/>
                </a:solidFill>
                <a:latin typeface="Bookman Old Style" panose="02050604050505020204" pitchFamily="18" charset="0"/>
              </a:rPr>
              <a:t>Debe </a:t>
            </a:r>
            <a:r>
              <a:rPr lang="es-MX" b="1" dirty="0">
                <a:solidFill>
                  <a:schemeClr val="tx1"/>
                </a:solidFill>
                <a:latin typeface="Bookman Old Style" panose="02050604050505020204" pitchFamily="18" charset="0"/>
              </a:rPr>
              <a:t>quedar claro que para efectos jurídicos, la discriminación ocurre solamente cuando hay una conducta que demuestre distinción, exclusión o restricción, a causa de alguna característica propia de la persona que tenga como consecuencia anular o impedir el ejercicio de un derecho</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0964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27584" y="2924944"/>
            <a:ext cx="7416824" cy="2736304"/>
          </a:xfrm>
        </p:spPr>
        <p:txBody>
          <a:bodyPr>
            <a:normAutofit fontScale="85000" lnSpcReduction="10000"/>
          </a:bodyPr>
          <a:lstStyle/>
          <a:p>
            <a:pPr algn="just"/>
            <a:r>
              <a:rPr lang="es-MX" b="1" dirty="0">
                <a:solidFill>
                  <a:schemeClr val="tx1"/>
                </a:solidFill>
                <a:latin typeface="Bookman Old Style" panose="02050604050505020204" pitchFamily="18" charset="0"/>
              </a:rPr>
              <a:t>Según afirma ONUSIDA, "En el fondo, el estigma crea y es a la vez creado por la desigualdad social". "El estigma se origina en lo profundo de la estructura misma de la sociedad y en las normas y valores que rigen la vida diaria. El estigma hace que ciertos grupos dentro de una sociedad resulten subestimados y avergonzados, a la vez que estimula sentimientos de superioridad en </a:t>
            </a:r>
            <a:r>
              <a:rPr lang="es-MX" b="1" dirty="0" smtClean="0">
                <a:solidFill>
                  <a:schemeClr val="tx1"/>
                </a:solidFill>
                <a:latin typeface="Bookman Old Style" panose="02050604050505020204" pitchFamily="18" charset="0"/>
              </a:rPr>
              <a:t>otros.”</a:t>
            </a:r>
            <a:endParaRPr lang="es-MX" b="1" dirty="0">
              <a:solidFill>
                <a:schemeClr val="tx1"/>
              </a:solidFill>
              <a:latin typeface="Bookman Old Style" panose="0205060405050502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6430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755576" y="2924944"/>
            <a:ext cx="7488832" cy="2736304"/>
          </a:xfrm>
        </p:spPr>
        <p:txBody>
          <a:bodyPr>
            <a:normAutofit fontScale="77500" lnSpcReduction="20000"/>
          </a:bodyPr>
          <a:lstStyle/>
          <a:p>
            <a:pPr algn="just"/>
            <a:r>
              <a:rPr lang="es-MX" b="1" dirty="0">
                <a:solidFill>
                  <a:schemeClr val="tx1"/>
                </a:solidFill>
                <a:latin typeface="Bookman Old Style" panose="02050604050505020204" pitchFamily="18" charset="0"/>
              </a:rPr>
              <a:t>Además de reforzar </a:t>
            </a:r>
            <a:r>
              <a:rPr lang="es-MX" b="1" dirty="0" smtClean="0">
                <a:solidFill>
                  <a:schemeClr val="tx1"/>
                </a:solidFill>
                <a:latin typeface="Bookman Old Style" panose="02050604050505020204" pitchFamily="18" charset="0"/>
              </a:rPr>
              <a:t>las desigualdades ya </a:t>
            </a:r>
            <a:r>
              <a:rPr lang="es-MX" b="1" dirty="0">
                <a:solidFill>
                  <a:schemeClr val="tx1"/>
                </a:solidFill>
                <a:latin typeface="Bookman Old Style" panose="02050604050505020204" pitchFamily="18" charset="0"/>
              </a:rPr>
              <a:t>existentes, el estigma asociado con el SIDA agrava antiguos miedos y prejuicios que tienen como blanco tanto a personas con problemas de salud potencialmente mortales como a quienes desobedecen las reglas de una sociedad. El temor a contraer una enfermedad mortal termina entretejiéndose con la vergüenza de padecer una afección cuyos modos de transmisión incluyen el contacto sexual y el consumo de drogas </a:t>
            </a:r>
            <a:r>
              <a:rPr lang="es-MX" b="1" dirty="0" smtClean="0">
                <a:solidFill>
                  <a:schemeClr val="tx1"/>
                </a:solidFill>
                <a:latin typeface="Bookman Old Style" panose="02050604050505020204" pitchFamily="18" charset="0"/>
              </a:rPr>
              <a:t>inyectables.</a:t>
            </a:r>
            <a:endParaRPr lang="es-MX" b="1" dirty="0">
              <a:solidFill>
                <a:schemeClr val="tx1"/>
              </a:solidFill>
              <a:latin typeface="Bookman Old Style" panose="0205060405050502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163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27584" y="2852936"/>
            <a:ext cx="7416824" cy="2880320"/>
          </a:xfrm>
        </p:spPr>
        <p:txBody>
          <a:bodyPr>
            <a:normAutofit fontScale="70000" lnSpcReduction="20000"/>
          </a:bodyPr>
          <a:lstStyle/>
          <a:p>
            <a:pPr algn="just"/>
            <a:r>
              <a:rPr lang="es-MX" b="1" dirty="0">
                <a:solidFill>
                  <a:schemeClr val="tx1"/>
                </a:solidFill>
                <a:latin typeface="Bookman Old Style" panose="02050604050505020204" pitchFamily="18" charset="0"/>
              </a:rPr>
              <a:t>Declaración Universal de los Derechos Humanos, </a:t>
            </a:r>
            <a:r>
              <a:rPr lang="es-MX" b="1" dirty="0" smtClean="0">
                <a:solidFill>
                  <a:schemeClr val="tx1"/>
                </a:solidFill>
                <a:latin typeface="Bookman Old Style" panose="02050604050505020204" pitchFamily="18" charset="0"/>
              </a:rPr>
              <a:t>10 </a:t>
            </a:r>
            <a:r>
              <a:rPr lang="es-MX" b="1" dirty="0">
                <a:solidFill>
                  <a:schemeClr val="tx1"/>
                </a:solidFill>
                <a:latin typeface="Bookman Old Style" panose="02050604050505020204" pitchFamily="18" charset="0"/>
              </a:rPr>
              <a:t>de diciembre de 1948;</a:t>
            </a:r>
          </a:p>
          <a:p>
            <a:pPr algn="just"/>
            <a:r>
              <a:rPr lang="es-MX" b="1" dirty="0" smtClean="0">
                <a:solidFill>
                  <a:schemeClr val="tx1"/>
                </a:solidFill>
                <a:latin typeface="Bookman Old Style" panose="02050604050505020204" pitchFamily="18" charset="0"/>
              </a:rPr>
              <a:t>Convenio </a:t>
            </a:r>
            <a:r>
              <a:rPr lang="es-MX" b="1" dirty="0">
                <a:solidFill>
                  <a:schemeClr val="tx1"/>
                </a:solidFill>
                <a:latin typeface="Bookman Old Style" panose="02050604050505020204" pitchFamily="18" charset="0"/>
              </a:rPr>
              <a:t>para la Protección de los Derechos Humanos y de las Libertades Fundamentales, de 4 de noviembre de 1950;</a:t>
            </a:r>
          </a:p>
          <a:p>
            <a:pPr algn="just"/>
            <a:r>
              <a:rPr lang="es-MX" b="1" dirty="0" smtClean="0">
                <a:solidFill>
                  <a:schemeClr val="tx1"/>
                </a:solidFill>
                <a:latin typeface="Bookman Old Style" panose="02050604050505020204" pitchFamily="18" charset="0"/>
              </a:rPr>
              <a:t>Carta </a:t>
            </a:r>
            <a:r>
              <a:rPr lang="es-MX" b="1" dirty="0">
                <a:solidFill>
                  <a:schemeClr val="tx1"/>
                </a:solidFill>
                <a:latin typeface="Bookman Old Style" panose="02050604050505020204" pitchFamily="18" charset="0"/>
              </a:rPr>
              <a:t>Social </a:t>
            </a:r>
            <a:r>
              <a:rPr lang="es-MX" b="1" dirty="0" smtClean="0">
                <a:solidFill>
                  <a:schemeClr val="tx1"/>
                </a:solidFill>
                <a:latin typeface="Bookman Old Style" panose="02050604050505020204" pitchFamily="18" charset="0"/>
              </a:rPr>
              <a:t>Europea, 18 </a:t>
            </a:r>
            <a:r>
              <a:rPr lang="es-MX" b="1" dirty="0">
                <a:solidFill>
                  <a:schemeClr val="tx1"/>
                </a:solidFill>
                <a:latin typeface="Bookman Old Style" panose="02050604050505020204" pitchFamily="18" charset="0"/>
              </a:rPr>
              <a:t>de octubre de 1961;</a:t>
            </a:r>
          </a:p>
          <a:p>
            <a:pPr algn="just"/>
            <a:r>
              <a:rPr lang="es-MX" b="1" dirty="0" smtClean="0">
                <a:solidFill>
                  <a:schemeClr val="tx1"/>
                </a:solidFill>
                <a:latin typeface="Bookman Old Style" panose="02050604050505020204" pitchFamily="18" charset="0"/>
              </a:rPr>
              <a:t>Pacto </a:t>
            </a:r>
            <a:r>
              <a:rPr lang="es-MX" b="1" dirty="0">
                <a:solidFill>
                  <a:schemeClr val="tx1"/>
                </a:solidFill>
                <a:latin typeface="Bookman Old Style" panose="02050604050505020204" pitchFamily="18" charset="0"/>
              </a:rPr>
              <a:t>Internacional de derechos civiles y políticos y el Pacto Internacional de derechos económicos, sociales y culturales de 16 de diciembre de 1966;</a:t>
            </a:r>
          </a:p>
          <a:p>
            <a:pPr algn="just"/>
            <a:r>
              <a:rPr lang="es-MX" b="1" dirty="0" smtClean="0">
                <a:solidFill>
                  <a:schemeClr val="tx1"/>
                </a:solidFill>
                <a:latin typeface="Bookman Old Style" panose="02050604050505020204" pitchFamily="18" charset="0"/>
              </a:rPr>
              <a:t>Convenio </a:t>
            </a:r>
            <a:r>
              <a:rPr lang="es-MX" b="1" dirty="0">
                <a:solidFill>
                  <a:schemeClr val="tx1"/>
                </a:solidFill>
                <a:latin typeface="Bookman Old Style" panose="02050604050505020204" pitchFamily="18" charset="0"/>
              </a:rPr>
              <a:t>para la Protección de las Personas con respecto al tratamiento </a:t>
            </a:r>
            <a:r>
              <a:rPr lang="es-MX" b="1" dirty="0" smtClean="0">
                <a:solidFill>
                  <a:schemeClr val="tx1"/>
                </a:solidFill>
                <a:latin typeface="Bookman Old Style" panose="02050604050505020204" pitchFamily="18" charset="0"/>
              </a:rPr>
              <a:t>automatizado </a:t>
            </a:r>
            <a:r>
              <a:rPr lang="es-MX" b="1" dirty="0">
                <a:solidFill>
                  <a:schemeClr val="tx1"/>
                </a:solidFill>
                <a:latin typeface="Bookman Old Style" panose="02050604050505020204" pitchFamily="18" charset="0"/>
              </a:rPr>
              <a:t>de datos de carácter personal, de 28 de enero de 1981;</a:t>
            </a:r>
          </a:p>
          <a:p>
            <a:pPr algn="just"/>
            <a:r>
              <a:rPr lang="es-MX" b="1" dirty="0" smtClean="0">
                <a:solidFill>
                  <a:schemeClr val="tx1"/>
                </a:solidFill>
                <a:latin typeface="Bookman Old Style" panose="02050604050505020204" pitchFamily="18" charset="0"/>
              </a:rPr>
              <a:t>Convención </a:t>
            </a:r>
            <a:r>
              <a:rPr lang="es-MX" b="1" dirty="0">
                <a:solidFill>
                  <a:schemeClr val="tx1"/>
                </a:solidFill>
                <a:latin typeface="Bookman Old Style" panose="02050604050505020204" pitchFamily="18" charset="0"/>
              </a:rPr>
              <a:t>sobre los Derechos del Niño, de 20 de noviembre de 1989;</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6367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27584" y="2924944"/>
            <a:ext cx="7416824" cy="2736304"/>
          </a:xfrm>
        </p:spPr>
        <p:txBody>
          <a:bodyPr>
            <a:normAutofit fontScale="92500"/>
          </a:bodyPr>
          <a:lstStyle/>
          <a:p>
            <a:pPr algn="just"/>
            <a:r>
              <a:rPr lang="es-MX" b="1" dirty="0">
                <a:solidFill>
                  <a:schemeClr val="tx1"/>
                </a:solidFill>
                <a:latin typeface="Bookman Old Style" panose="02050604050505020204" pitchFamily="18" charset="0"/>
              </a:rPr>
              <a:t>Convenio de Asturias de Bioética</a:t>
            </a:r>
          </a:p>
          <a:p>
            <a:pPr algn="just"/>
            <a:r>
              <a:rPr lang="es-MX" b="1" dirty="0" smtClean="0">
                <a:solidFill>
                  <a:schemeClr val="tx1"/>
                </a:solidFill>
                <a:latin typeface="Bookman Old Style" panose="02050604050505020204" pitchFamily="18" charset="0"/>
              </a:rPr>
              <a:t>Convenio </a:t>
            </a:r>
            <a:r>
              <a:rPr lang="es-MX" b="1" dirty="0">
                <a:solidFill>
                  <a:schemeClr val="tx1"/>
                </a:solidFill>
                <a:latin typeface="Bookman Old Style" panose="02050604050505020204" pitchFamily="18" charset="0"/>
              </a:rPr>
              <a:t>para la protección de los Derechos Humanos y la dignidad del ser humano con respecto a las aplicaciones de la Biología y la Medicina.</a:t>
            </a:r>
          </a:p>
          <a:p>
            <a:pPr algn="just"/>
            <a:r>
              <a:rPr lang="es-MX" b="1" dirty="0">
                <a:solidFill>
                  <a:schemeClr val="tx1"/>
                </a:solidFill>
                <a:latin typeface="Bookman Old Style" panose="02050604050505020204" pitchFamily="18" charset="0"/>
              </a:rPr>
              <a:t>Convenio sobre los Derechos Humanos y la Biomedicina.</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4136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99592" y="2924944"/>
            <a:ext cx="7344816" cy="2736304"/>
          </a:xfrm>
        </p:spPr>
        <p:txBody>
          <a:bodyPr>
            <a:normAutofit/>
          </a:bodyPr>
          <a:lstStyle/>
          <a:p>
            <a:pPr algn="just"/>
            <a:r>
              <a:rPr lang="es-MX" b="1" dirty="0" smtClean="0">
                <a:solidFill>
                  <a:schemeClr val="tx1"/>
                </a:solidFill>
                <a:latin typeface="Bookman Old Style" panose="02050604050505020204" pitchFamily="18" charset="0"/>
              </a:rPr>
              <a:t>La </a:t>
            </a:r>
            <a:r>
              <a:rPr lang="es-MX" b="1" dirty="0">
                <a:solidFill>
                  <a:schemeClr val="tx1"/>
                </a:solidFill>
                <a:latin typeface="Bookman Old Style" panose="02050604050505020204" pitchFamily="18" charset="0"/>
              </a:rPr>
              <a:t>Legislación basada en normas internacionalmente aceptadas de derechos humanos puede evitar la discriminación y la violación de los derechos, mejorar el acceso a los servicios de salud y aumentar la calidad de vida.</a:t>
            </a:r>
          </a:p>
          <a:p>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249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27584" y="2924944"/>
            <a:ext cx="7416824" cy="2736304"/>
          </a:xfrm>
        </p:spPr>
        <p:txBody>
          <a:bodyPr>
            <a:normAutofit fontScale="85000" lnSpcReduction="10000"/>
          </a:bodyPr>
          <a:lstStyle/>
          <a:p>
            <a:pPr algn="just"/>
            <a:r>
              <a:rPr lang="es-MX" b="1" dirty="0">
                <a:solidFill>
                  <a:schemeClr val="tx1"/>
                </a:solidFill>
                <a:latin typeface="Bookman Old Style" panose="02050604050505020204" pitchFamily="18" charset="0"/>
              </a:rPr>
              <a:t>La bioética como una disciplina, una forma nueva de valorar la vida, contiene comunicación con la salud y su promoción. </a:t>
            </a:r>
          </a:p>
          <a:p>
            <a:pPr algn="just"/>
            <a:r>
              <a:rPr lang="es-MX" b="1" dirty="0" smtClean="0">
                <a:solidFill>
                  <a:schemeClr val="tx1"/>
                </a:solidFill>
                <a:latin typeface="Bookman Old Style" panose="02050604050505020204" pitchFamily="18" charset="0"/>
              </a:rPr>
              <a:t>No </a:t>
            </a:r>
            <a:r>
              <a:rPr lang="es-MX" b="1" dirty="0">
                <a:solidFill>
                  <a:schemeClr val="tx1"/>
                </a:solidFill>
                <a:latin typeface="Bookman Old Style" panose="02050604050505020204" pitchFamily="18" charset="0"/>
              </a:rPr>
              <a:t>se limita a cuestiones estrictamente biomédicas.</a:t>
            </a:r>
          </a:p>
          <a:p>
            <a:pPr algn="just"/>
            <a:r>
              <a:rPr lang="es-MX" b="1" dirty="0" smtClean="0">
                <a:solidFill>
                  <a:schemeClr val="tx1"/>
                </a:solidFill>
                <a:latin typeface="Bookman Old Style" panose="02050604050505020204" pitchFamily="18" charset="0"/>
              </a:rPr>
              <a:t>La </a:t>
            </a:r>
            <a:r>
              <a:rPr lang="es-MX" b="1" dirty="0">
                <a:solidFill>
                  <a:schemeClr val="tx1"/>
                </a:solidFill>
                <a:latin typeface="Bookman Old Style" panose="02050604050505020204" pitchFamily="18" charset="0"/>
              </a:rPr>
              <a:t>justicia, solidaridad, humanismo y equidad -sólo por mencionar algunos principios que proporcionan mejores condiciones de vida, bienestar y derecho a una vida digna-, se incluyen en </a:t>
            </a:r>
            <a:r>
              <a:rPr lang="es-MX" b="1" dirty="0" smtClean="0">
                <a:solidFill>
                  <a:schemeClr val="tx1"/>
                </a:solidFill>
                <a:latin typeface="Bookman Old Style" panose="02050604050505020204" pitchFamily="18" charset="0"/>
              </a:rPr>
              <a:t>el </a:t>
            </a:r>
            <a:r>
              <a:rPr lang="es-MX" b="1" dirty="0">
                <a:solidFill>
                  <a:schemeClr val="tx1"/>
                </a:solidFill>
                <a:latin typeface="Bookman Old Style" panose="02050604050505020204" pitchFamily="18" charset="0"/>
              </a:rPr>
              <a:t>análisis </a:t>
            </a:r>
            <a:r>
              <a:rPr lang="es-MX" b="1" dirty="0" smtClean="0">
                <a:solidFill>
                  <a:schemeClr val="tx1"/>
                </a:solidFill>
                <a:latin typeface="Bookman Old Style" panose="02050604050505020204" pitchFamily="18" charset="0"/>
              </a:rPr>
              <a:t>bioético</a:t>
            </a:r>
            <a:endParaRPr lang="es-MX" b="1" dirty="0">
              <a:solidFill>
                <a:schemeClr val="tx1"/>
              </a:solidFill>
              <a:latin typeface="Bookman Old Style" panose="0205060405050502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964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normAutofit fontScale="85000" lnSpcReduction="10000"/>
          </a:bodyPr>
          <a:lstStyle/>
          <a:p>
            <a:pPr algn="just"/>
            <a:r>
              <a:rPr lang="es-MX" b="1" i="0" dirty="0">
                <a:solidFill>
                  <a:schemeClr val="tx1"/>
                </a:solidFill>
              </a:rPr>
              <a:t> </a:t>
            </a:r>
            <a:r>
              <a:rPr lang="es-MX" b="1" i="0" dirty="0" smtClean="0">
                <a:solidFill>
                  <a:schemeClr val="tx1"/>
                </a:solidFill>
              </a:rPr>
              <a:t>1.- Era enviada </a:t>
            </a:r>
            <a:r>
              <a:rPr lang="es-MX" b="1" i="0" dirty="0">
                <a:solidFill>
                  <a:schemeClr val="tx1"/>
                </a:solidFill>
              </a:rPr>
              <a:t>por Dios (</a:t>
            </a:r>
            <a:r>
              <a:rPr lang="es-MX" b="1" i="0" dirty="0" err="1">
                <a:solidFill>
                  <a:schemeClr val="tx1"/>
                </a:solidFill>
              </a:rPr>
              <a:t>Deut</a:t>
            </a:r>
            <a:r>
              <a:rPr lang="es-MX" b="1" i="0" dirty="0">
                <a:solidFill>
                  <a:schemeClr val="tx1"/>
                </a:solidFill>
              </a:rPr>
              <a:t>. 28:59-61; </a:t>
            </a:r>
            <a:r>
              <a:rPr lang="es-MX" b="1" i="0" dirty="0" smtClean="0">
                <a:solidFill>
                  <a:schemeClr val="tx1"/>
                </a:solidFill>
              </a:rPr>
              <a:t>32:39)</a:t>
            </a:r>
            <a:endParaRPr lang="es-MX" b="1" i="0" dirty="0">
              <a:solidFill>
                <a:schemeClr val="tx1"/>
              </a:solidFill>
            </a:endParaRPr>
          </a:p>
          <a:p>
            <a:pPr algn="just"/>
            <a:r>
              <a:rPr lang="es-MX" b="1" i="0" dirty="0">
                <a:solidFill>
                  <a:schemeClr val="tx1"/>
                </a:solidFill>
              </a:rPr>
              <a:t>2.   </a:t>
            </a:r>
            <a:r>
              <a:rPr lang="es-MX" b="1" i="0" dirty="0" smtClean="0">
                <a:solidFill>
                  <a:schemeClr val="tx1"/>
                </a:solidFill>
              </a:rPr>
              <a:t>A </a:t>
            </a:r>
            <a:r>
              <a:rPr lang="es-MX" b="1" i="0" dirty="0">
                <a:solidFill>
                  <a:schemeClr val="tx1"/>
                </a:solidFill>
              </a:rPr>
              <a:t>veces se le permite al diablo afligir (Job 2: 5,7; </a:t>
            </a:r>
            <a:r>
              <a:rPr lang="es-MX" b="1" i="0" dirty="0" err="1">
                <a:solidFill>
                  <a:schemeClr val="tx1"/>
                </a:solidFill>
              </a:rPr>
              <a:t>Luc</a:t>
            </a:r>
            <a:r>
              <a:rPr lang="es-MX" b="1" i="0" dirty="0">
                <a:solidFill>
                  <a:schemeClr val="tx1"/>
                </a:solidFill>
              </a:rPr>
              <a:t>. 9:39; 13:16)</a:t>
            </a:r>
          </a:p>
          <a:p>
            <a:pPr algn="just"/>
            <a:r>
              <a:rPr lang="es-MX" b="1" i="0" dirty="0">
                <a:solidFill>
                  <a:schemeClr val="tx1"/>
                </a:solidFill>
              </a:rPr>
              <a:t>3.   </a:t>
            </a:r>
            <a:r>
              <a:rPr lang="es-MX" b="1" i="0" dirty="0" smtClean="0">
                <a:solidFill>
                  <a:schemeClr val="tx1"/>
                </a:solidFill>
              </a:rPr>
              <a:t>A </a:t>
            </a:r>
            <a:r>
              <a:rPr lang="es-MX" b="1" i="0" dirty="0">
                <a:solidFill>
                  <a:schemeClr val="tx1"/>
                </a:solidFill>
              </a:rPr>
              <a:t>menudo es traída por la bebida (</a:t>
            </a:r>
            <a:r>
              <a:rPr lang="es-MX" b="1" i="0" dirty="0" err="1">
                <a:solidFill>
                  <a:schemeClr val="tx1"/>
                </a:solidFill>
              </a:rPr>
              <a:t>Hosea</a:t>
            </a:r>
            <a:r>
              <a:rPr lang="es-MX" b="1" i="0" dirty="0">
                <a:solidFill>
                  <a:schemeClr val="tx1"/>
                </a:solidFill>
              </a:rPr>
              <a:t> 7:5)</a:t>
            </a:r>
          </a:p>
          <a:p>
            <a:pPr algn="just"/>
            <a:r>
              <a:rPr lang="es-MX" b="1" i="0" dirty="0">
                <a:solidFill>
                  <a:schemeClr val="tx1"/>
                </a:solidFill>
              </a:rPr>
              <a:t>4.   </a:t>
            </a:r>
            <a:r>
              <a:rPr lang="es-MX" b="1" i="0" dirty="0" smtClean="0">
                <a:solidFill>
                  <a:schemeClr val="tx1"/>
                </a:solidFill>
              </a:rPr>
              <a:t>A </a:t>
            </a:r>
            <a:r>
              <a:rPr lang="es-MX" b="1" i="0" dirty="0">
                <a:solidFill>
                  <a:schemeClr val="tx1"/>
                </a:solidFill>
              </a:rPr>
              <a:t>menudo es como castigo por el pecado (Lev. </a:t>
            </a:r>
            <a:r>
              <a:rPr lang="es-MX" b="1" i="0" dirty="0" smtClean="0">
                <a:solidFill>
                  <a:schemeClr val="tx1"/>
                </a:solidFill>
              </a:rPr>
              <a:t>26:14-16;)</a:t>
            </a:r>
            <a:endParaRPr lang="es-MX" b="1" i="0" dirty="0">
              <a:solidFill>
                <a:schemeClr val="tx1"/>
              </a:solidFill>
            </a:endParaRPr>
          </a:p>
          <a:p>
            <a:pPr algn="just"/>
            <a:r>
              <a:rPr lang="es-MX" b="1" i="0" dirty="0">
                <a:solidFill>
                  <a:schemeClr val="tx1"/>
                </a:solidFill>
              </a:rPr>
              <a:t>5.      Uno de los juicios de Dios sobre una tierra culpable (</a:t>
            </a:r>
            <a:r>
              <a:rPr lang="es-MX" b="1" i="0" dirty="0" err="1">
                <a:solidFill>
                  <a:schemeClr val="tx1"/>
                </a:solidFill>
              </a:rPr>
              <a:t>Ezeq</a:t>
            </a:r>
            <a:r>
              <a:rPr lang="es-MX" b="1" i="0" dirty="0">
                <a:solidFill>
                  <a:schemeClr val="tx1"/>
                </a:solidFill>
              </a:rPr>
              <a:t>. 14: 19:21)</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14480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27584" y="2852936"/>
            <a:ext cx="7416824" cy="2952328"/>
          </a:xfrm>
        </p:spPr>
        <p:txBody>
          <a:bodyPr>
            <a:normAutofit fontScale="85000" lnSpcReduction="10000"/>
          </a:bodyPr>
          <a:lstStyle/>
          <a:p>
            <a:pPr algn="just"/>
            <a:r>
              <a:rPr lang="es-MX" b="1" dirty="0">
                <a:solidFill>
                  <a:schemeClr val="tx1"/>
                </a:solidFill>
                <a:latin typeface="Bookman Old Style" panose="02050604050505020204" pitchFamily="18" charset="0"/>
              </a:rPr>
              <a:t>La contextualización de las situaciones específicas mundiales han hecho surgir nuevas corrientes de pensamiento dentro de la bioética. Uno de los puntos de inflexión de este proceso se relaciona con la homologación de la Declaración Universal sobre Bioética y Derechos Humanos de la Organización de las Naciones Unidas para la Educación, la Ciencia y la </a:t>
            </a:r>
            <a:r>
              <a:rPr lang="es-MX" b="1" dirty="0" smtClean="0">
                <a:solidFill>
                  <a:schemeClr val="tx1"/>
                </a:solidFill>
                <a:latin typeface="Bookman Old Style" panose="02050604050505020204" pitchFamily="18" charset="0"/>
              </a:rPr>
              <a:t>Cultura.</a:t>
            </a:r>
            <a:endParaRPr lang="es-MX" b="1" dirty="0">
              <a:solidFill>
                <a:schemeClr val="tx1"/>
              </a:solidFill>
              <a:latin typeface="Bookman Old Style" panose="0205060405050502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2339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27584" y="2924944"/>
            <a:ext cx="7416824" cy="2736304"/>
          </a:xfrm>
        </p:spPr>
        <p:txBody>
          <a:bodyPr>
            <a:normAutofit/>
          </a:bodyPr>
          <a:lstStyle/>
          <a:p>
            <a:pPr algn="just"/>
            <a:r>
              <a:rPr lang="es-MX" b="1" dirty="0">
                <a:solidFill>
                  <a:schemeClr val="tx1"/>
                </a:solidFill>
                <a:latin typeface="Bookman Old Style" panose="02050604050505020204" pitchFamily="18" charset="0"/>
              </a:rPr>
              <a:t>Hasta ahora, la bioética había tenido una atención preferencial por las cuestiones biomédicas y biotecnológicas, </a:t>
            </a:r>
            <a:r>
              <a:rPr lang="es-MX" b="1" dirty="0" smtClean="0">
                <a:solidFill>
                  <a:schemeClr val="tx1"/>
                </a:solidFill>
                <a:latin typeface="Bookman Old Style" panose="02050604050505020204" pitchFamily="18" charset="0"/>
              </a:rPr>
              <a:t>hoy </a:t>
            </a:r>
            <a:r>
              <a:rPr lang="es-MX" b="1" dirty="0">
                <a:solidFill>
                  <a:schemeClr val="tx1"/>
                </a:solidFill>
                <a:latin typeface="Bookman Old Style" panose="02050604050505020204" pitchFamily="18" charset="0"/>
              </a:rPr>
              <a:t>además los temas sociales, sanitarios y ambientales están definitivamente incluidos en su agenda.</a:t>
            </a:r>
          </a:p>
          <a:p>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0420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99592" y="2924944"/>
            <a:ext cx="7322021" cy="2736304"/>
          </a:xfrm>
        </p:spPr>
        <p:txBody>
          <a:bodyPr>
            <a:normAutofit lnSpcReduction="10000"/>
          </a:bodyPr>
          <a:lstStyle/>
          <a:p>
            <a:pPr algn="just"/>
            <a:r>
              <a:rPr lang="es-MX" b="1" dirty="0" smtClean="0">
                <a:solidFill>
                  <a:schemeClr val="tx1"/>
                </a:solidFill>
                <a:latin typeface="Bookman Old Style" panose="02050604050505020204" pitchFamily="18" charset="0"/>
              </a:rPr>
              <a:t>Los </a:t>
            </a:r>
            <a:r>
              <a:rPr lang="es-MX" b="1" dirty="0">
                <a:solidFill>
                  <a:schemeClr val="tx1"/>
                </a:solidFill>
                <a:latin typeface="Bookman Old Style" panose="02050604050505020204" pitchFamily="18" charset="0"/>
              </a:rPr>
              <a:t>derechos humanos de los ciudadanos, de los pueblos, de las sociedades están profundamente involucrados con la bioética, que es la ética de la vida, a partir de los conflictos pequeños que ocurren entre los ciudadanos, hasta grandes temas como el nacimiento, el vivir y el morir</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011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normAutofit fontScale="77500" lnSpcReduction="20000"/>
          </a:bodyPr>
          <a:lstStyle/>
          <a:p>
            <a:pPr algn="just"/>
            <a:r>
              <a:rPr lang="es-MX" b="1" dirty="0">
                <a:solidFill>
                  <a:schemeClr val="tx1"/>
                </a:solidFill>
                <a:latin typeface="Bookman Old Style" panose="02050604050505020204" pitchFamily="18" charset="0"/>
              </a:rPr>
              <a:t>La Declaración Universal sobre Bioética y Derechos Humanos se dirige a los Estados y a las personas. </a:t>
            </a:r>
            <a:r>
              <a:rPr lang="es-MX" b="1" dirty="0" smtClean="0">
                <a:solidFill>
                  <a:schemeClr val="tx1"/>
                </a:solidFill>
                <a:latin typeface="Bookman Old Style" panose="02050604050505020204" pitchFamily="18" charset="0"/>
              </a:rPr>
              <a:t>Esta </a:t>
            </a:r>
            <a:r>
              <a:rPr lang="es-MX" b="1" dirty="0">
                <a:solidFill>
                  <a:schemeClr val="tx1"/>
                </a:solidFill>
                <a:latin typeface="Bookman Old Style" panose="02050604050505020204" pitchFamily="18" charset="0"/>
              </a:rPr>
              <a:t>Declaración también orienta en la toma de decisiones o prácticas de personas, grupos, comunidades, instituciones y empresas, públicas y privadas. Promueve el respeto de la dignidad humana y protege los derechos humanos, justipreciando el respeto a la vida y a las libertades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5161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normAutofit fontScale="92500" lnSpcReduction="20000"/>
          </a:bodyPr>
          <a:lstStyle/>
          <a:p>
            <a:pPr algn="just"/>
            <a:r>
              <a:rPr lang="es-MX" b="1" dirty="0">
                <a:solidFill>
                  <a:schemeClr val="tx1"/>
                </a:solidFill>
                <a:latin typeface="Bookman Old Style" panose="02050604050505020204" pitchFamily="18" charset="0"/>
              </a:rPr>
              <a:t>el artículo </a:t>
            </a:r>
            <a:r>
              <a:rPr lang="es-MX" b="1" dirty="0" smtClean="0">
                <a:solidFill>
                  <a:schemeClr val="tx1"/>
                </a:solidFill>
                <a:latin typeface="Bookman Old Style" panose="02050604050505020204" pitchFamily="18" charset="0"/>
              </a:rPr>
              <a:t>11, trata sobre </a:t>
            </a:r>
            <a:r>
              <a:rPr lang="es-MX" b="1" dirty="0">
                <a:solidFill>
                  <a:schemeClr val="tx1"/>
                </a:solidFill>
                <a:latin typeface="Bookman Old Style" panose="02050604050505020204" pitchFamily="18" charset="0"/>
              </a:rPr>
              <a:t>la no discriminación y no estigmatización. Aclara que por ningún motivo, individuo o grupo alguno será sometido a la violación de la dignidad humana, los derechos humanos y las libertades fundamentales, ni a discriminación o estigmatización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0323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lstStyle/>
          <a:p>
            <a:pPr algn="just"/>
            <a:r>
              <a:rPr lang="es-MX" b="1" dirty="0" smtClean="0">
                <a:solidFill>
                  <a:schemeClr val="tx1"/>
                </a:solidFill>
                <a:latin typeface="Bookman Old Style" panose="02050604050505020204" pitchFamily="18" charset="0"/>
              </a:rPr>
              <a:t>En el </a:t>
            </a:r>
            <a:r>
              <a:rPr lang="es-MX" b="1" dirty="0">
                <a:solidFill>
                  <a:schemeClr val="tx1"/>
                </a:solidFill>
                <a:latin typeface="Bookman Old Style" panose="02050604050505020204" pitchFamily="18" charset="0"/>
              </a:rPr>
              <a:t>artículo </a:t>
            </a:r>
            <a:r>
              <a:rPr lang="es-MX" b="1" dirty="0" smtClean="0">
                <a:solidFill>
                  <a:schemeClr val="tx1"/>
                </a:solidFill>
                <a:latin typeface="Bookman Old Style" panose="02050604050505020204" pitchFamily="18" charset="0"/>
              </a:rPr>
              <a:t>14, </a:t>
            </a:r>
            <a:r>
              <a:rPr lang="es-MX" b="1" dirty="0">
                <a:solidFill>
                  <a:schemeClr val="tx1"/>
                </a:solidFill>
                <a:latin typeface="Bookman Old Style" panose="02050604050505020204" pitchFamily="18" charset="0"/>
              </a:rPr>
              <a:t>se </a:t>
            </a:r>
            <a:r>
              <a:rPr lang="es-MX" b="1" dirty="0" smtClean="0">
                <a:solidFill>
                  <a:schemeClr val="tx1"/>
                </a:solidFill>
                <a:latin typeface="Bookman Old Style" panose="02050604050505020204" pitchFamily="18" charset="0"/>
              </a:rPr>
              <a:t>trata acerca de </a:t>
            </a:r>
            <a:r>
              <a:rPr lang="es-MX" b="1" dirty="0">
                <a:solidFill>
                  <a:schemeClr val="tx1"/>
                </a:solidFill>
                <a:latin typeface="Bookman Old Style" panose="02050604050505020204" pitchFamily="18" charset="0"/>
              </a:rPr>
              <a:t>la responsabilidad social en salud, la promoción de la salud y el desarrollo social para los pueblos.</a:t>
            </a:r>
          </a:p>
          <a:p>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6282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normAutofit fontScale="92500" lnSpcReduction="20000"/>
          </a:bodyPr>
          <a:lstStyle/>
          <a:p>
            <a:pPr algn="just"/>
            <a:r>
              <a:rPr lang="es-MX" b="1" dirty="0" smtClean="0">
                <a:solidFill>
                  <a:schemeClr val="tx1"/>
                </a:solidFill>
                <a:latin typeface="Bookman Old Style" panose="02050604050505020204" pitchFamily="18" charset="0"/>
              </a:rPr>
              <a:t>En el </a:t>
            </a:r>
            <a:r>
              <a:rPr lang="es-MX" b="1" dirty="0">
                <a:solidFill>
                  <a:schemeClr val="tx1"/>
                </a:solidFill>
                <a:latin typeface="Bookman Old Style" panose="02050604050505020204" pitchFamily="18" charset="0"/>
              </a:rPr>
              <a:t>artículo 8 de la Declaración Universal sobre Bioética y Derechos Humanos, se declara el respeto de la vulnerabilidad humana y la integridad personal. Esto quiere decir que se debe proteger y respetar la dignidad personal, en especial en aquellas personas más vulnerables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1320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99592" y="3284984"/>
            <a:ext cx="7416824" cy="3024336"/>
          </a:xfrm>
        </p:spPr>
        <p:txBody>
          <a:bodyPr>
            <a:normAutofit fontScale="32500" lnSpcReduction="20000"/>
          </a:bodyPr>
          <a:lstStyle/>
          <a:p>
            <a:pPr algn="just"/>
            <a:r>
              <a:rPr lang="es-MX" sz="4900" b="1" dirty="0">
                <a:solidFill>
                  <a:schemeClr val="tx1"/>
                </a:solidFill>
                <a:latin typeface="Bookman Old Style" panose="02050604050505020204" pitchFamily="18" charset="0"/>
              </a:rPr>
              <a:t>Vulnerabilidad es la cualidad de vulnerable (que es susceptible de ser lastimado o herido ya sea física o moralmente). El concepto puede aplicarse a una persona o a un grupo social según su capacidad para prevenir, resistir y sobreponerse de un impacto. Las personas vulnerables son aquellas que, por distintos motivos, no tienen desarrollada esta capacidad y que, por lo tanto, se encuentran en situación de </a:t>
            </a:r>
            <a:r>
              <a:rPr lang="es-MX" sz="4900" b="1" dirty="0" smtClean="0">
                <a:solidFill>
                  <a:schemeClr val="tx1"/>
                </a:solidFill>
                <a:latin typeface="Bookman Old Style" panose="02050604050505020204" pitchFamily="18" charset="0"/>
              </a:rPr>
              <a:t>riesgo</a:t>
            </a:r>
            <a:endParaRPr lang="es-MX" sz="4900" b="1" dirty="0">
              <a:solidFill>
                <a:schemeClr val="tx1"/>
              </a:solidFill>
              <a:latin typeface="Bookman Old Style" panose="02050604050505020204" pitchFamily="18" charset="0"/>
            </a:endParaRPr>
          </a:p>
          <a:p>
            <a:endParaRPr lang="es-MX" dirty="0"/>
          </a:p>
          <a:p>
            <a:r>
              <a:rPr lang="es-MX" dirty="0" smtClean="0"/>
              <a:t> </a:t>
            </a:r>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5894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normAutofit fontScale="85000" lnSpcReduction="10000"/>
          </a:bodyPr>
          <a:lstStyle/>
          <a:p>
            <a:pPr algn="just"/>
            <a:r>
              <a:rPr lang="es-MX" b="1" dirty="0" smtClean="0">
                <a:solidFill>
                  <a:schemeClr val="tx1"/>
                </a:solidFill>
                <a:latin typeface="Bookman Old Style" panose="02050604050505020204" pitchFamily="18" charset="0"/>
              </a:rPr>
              <a:t>Considerar </a:t>
            </a:r>
            <a:r>
              <a:rPr lang="es-MX" b="1" dirty="0">
                <a:solidFill>
                  <a:schemeClr val="tx1"/>
                </a:solidFill>
                <a:latin typeface="Bookman Old Style" panose="02050604050505020204" pitchFamily="18" charset="0"/>
              </a:rPr>
              <a:t>que los niños, las mujeres y los ancianos son sujetos en situación de vulnerabilidad. </a:t>
            </a:r>
            <a:r>
              <a:rPr lang="es-MX" b="1" dirty="0" smtClean="0">
                <a:solidFill>
                  <a:schemeClr val="tx1"/>
                </a:solidFill>
                <a:latin typeface="Bookman Old Style" panose="02050604050505020204" pitchFamily="18" charset="0"/>
              </a:rPr>
              <a:t>La </a:t>
            </a:r>
            <a:r>
              <a:rPr lang="es-MX" b="1" dirty="0">
                <a:solidFill>
                  <a:schemeClr val="tx1"/>
                </a:solidFill>
                <a:latin typeface="Bookman Old Style" panose="02050604050505020204" pitchFamily="18" charset="0"/>
              </a:rPr>
              <a:t>vulnerabilidad también está dada por las condiciones sociales y </a:t>
            </a:r>
            <a:r>
              <a:rPr lang="es-MX" b="1" dirty="0" smtClean="0">
                <a:solidFill>
                  <a:schemeClr val="tx1"/>
                </a:solidFill>
                <a:latin typeface="Bookman Old Style" panose="02050604050505020204" pitchFamily="18" charset="0"/>
              </a:rPr>
              <a:t>culturales; en </a:t>
            </a:r>
            <a:r>
              <a:rPr lang="es-MX" b="1" dirty="0">
                <a:solidFill>
                  <a:schemeClr val="tx1"/>
                </a:solidFill>
                <a:latin typeface="Bookman Old Style" panose="02050604050505020204" pitchFamily="18" charset="0"/>
              </a:rPr>
              <a:t>este sentido, una persona que vive en la </a:t>
            </a:r>
            <a:r>
              <a:rPr lang="es-MX" b="1" dirty="0" smtClean="0">
                <a:solidFill>
                  <a:schemeClr val="tx1"/>
                </a:solidFill>
                <a:latin typeface="Bookman Old Style" panose="02050604050505020204" pitchFamily="18" charset="0"/>
              </a:rPr>
              <a:t>calle, un indígena, los enfermos, las personas con discapacidad, </a:t>
            </a:r>
            <a:r>
              <a:rPr lang="es-MX" b="1" dirty="0" err="1" smtClean="0">
                <a:solidFill>
                  <a:schemeClr val="tx1"/>
                </a:solidFill>
                <a:latin typeface="Bookman Old Style" panose="02050604050505020204" pitchFamily="18" charset="0"/>
              </a:rPr>
              <a:t>etc</a:t>
            </a:r>
            <a:r>
              <a:rPr lang="es-MX" b="1" dirty="0" smtClean="0">
                <a:solidFill>
                  <a:schemeClr val="tx1"/>
                </a:solidFill>
                <a:latin typeface="Bookman Old Style" panose="02050604050505020204" pitchFamily="18" charset="0"/>
              </a:rPr>
              <a:t> son vulnerables </a:t>
            </a:r>
            <a:r>
              <a:rPr lang="es-MX" b="1" dirty="0">
                <a:solidFill>
                  <a:schemeClr val="tx1"/>
                </a:solidFill>
                <a:latin typeface="Bookman Old Style" panose="02050604050505020204" pitchFamily="18" charset="0"/>
              </a:rPr>
              <a:t>a diversos </a:t>
            </a:r>
            <a:r>
              <a:rPr lang="es-MX" b="1" dirty="0" smtClean="0">
                <a:solidFill>
                  <a:schemeClr val="tx1"/>
                </a:solidFill>
                <a:latin typeface="Bookman Old Style" panose="02050604050505020204" pitchFamily="18" charset="0"/>
              </a:rPr>
              <a:t>riesgos</a:t>
            </a:r>
            <a:endParaRPr lang="es-MX" dirty="0"/>
          </a:p>
          <a:p>
            <a:endParaRPr lang="es-MX" dirty="0"/>
          </a:p>
          <a:p>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2125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3356992"/>
            <a:ext cx="6400800" cy="2304256"/>
          </a:xfrm>
        </p:spPr>
        <p:txBody>
          <a:bodyPr/>
          <a:lstStyle/>
          <a:p>
            <a:pPr algn="just"/>
            <a:r>
              <a:rPr lang="es-MX" b="1" dirty="0" smtClean="0">
                <a:solidFill>
                  <a:schemeClr val="tx1"/>
                </a:solidFill>
                <a:latin typeface="Bookman Old Style" panose="02050604050505020204" pitchFamily="18" charset="0"/>
              </a:rPr>
              <a:t>Cuando hablamos de protección, de no discriminación, de no estigmatización, hablamos de Derechos Humanos</a:t>
            </a:r>
            <a:endParaRPr lang="es-MX" b="1" dirty="0">
              <a:solidFill>
                <a:schemeClr val="tx1"/>
              </a:solidFill>
              <a:latin typeface="Bookman Old Style" panose="0205060405050502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771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27584" y="2780928"/>
            <a:ext cx="7344816" cy="2880320"/>
          </a:xfrm>
        </p:spPr>
        <p:txBody>
          <a:bodyPr>
            <a:noAutofit/>
          </a:bodyPr>
          <a:lstStyle/>
          <a:p>
            <a:pPr algn="just"/>
            <a:r>
              <a:rPr lang="es-MX" b="1" dirty="0" smtClean="0">
                <a:solidFill>
                  <a:schemeClr val="tx1"/>
                </a:solidFill>
                <a:latin typeface="Bookman Old Style" panose="02050604050505020204" pitchFamily="18" charset="0"/>
              </a:rPr>
              <a:t>A partir del advenimiento del cristianismo:</a:t>
            </a:r>
          </a:p>
          <a:p>
            <a:pPr algn="just"/>
            <a:r>
              <a:rPr lang="es-MX" b="1" dirty="0" smtClean="0">
                <a:solidFill>
                  <a:schemeClr val="tx1"/>
                </a:solidFill>
                <a:latin typeface="Bookman Old Style" panose="02050604050505020204" pitchFamily="18" charset="0"/>
              </a:rPr>
              <a:t>Cristo </a:t>
            </a:r>
            <a:r>
              <a:rPr lang="es-MX" b="1" dirty="0">
                <a:solidFill>
                  <a:schemeClr val="tx1"/>
                </a:solidFill>
                <a:latin typeface="Bookman Old Style" panose="02050604050505020204" pitchFamily="18" charset="0"/>
              </a:rPr>
              <a:t>es compasivo hacia los enfermos (</a:t>
            </a:r>
            <a:r>
              <a:rPr lang="es-MX" b="1" dirty="0" err="1">
                <a:solidFill>
                  <a:schemeClr val="tx1"/>
                </a:solidFill>
                <a:latin typeface="Bookman Old Style" panose="02050604050505020204" pitchFamily="18" charset="0"/>
              </a:rPr>
              <a:t>Is</a:t>
            </a:r>
            <a:r>
              <a:rPr lang="es-MX" b="1" dirty="0">
                <a:solidFill>
                  <a:schemeClr val="tx1"/>
                </a:solidFill>
                <a:latin typeface="Bookman Old Style" panose="02050604050505020204" pitchFamily="18" charset="0"/>
              </a:rPr>
              <a:t>. 53:4; Mat. 8:16,17</a:t>
            </a:r>
            <a:r>
              <a:rPr lang="es-MX" b="1" dirty="0" smtClean="0">
                <a:solidFill>
                  <a:schemeClr val="tx1"/>
                </a:solidFill>
                <a:latin typeface="Bookman Old Style" panose="02050604050505020204" pitchFamily="18" charset="0"/>
              </a:rPr>
              <a:t>)</a:t>
            </a:r>
            <a:endParaRPr lang="es-MX" b="1" dirty="0">
              <a:solidFill>
                <a:schemeClr val="tx1"/>
              </a:solidFill>
              <a:latin typeface="Bookman Old Style" panose="0205060405050502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854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99592" y="2924944"/>
            <a:ext cx="7344816" cy="2736304"/>
          </a:xfrm>
        </p:spPr>
        <p:txBody>
          <a:bodyPr>
            <a:normAutofit fontScale="77500" lnSpcReduction="20000"/>
          </a:bodyPr>
          <a:lstStyle/>
          <a:p>
            <a:pPr algn="just"/>
            <a:r>
              <a:rPr lang="es-MX" b="1" dirty="0">
                <a:solidFill>
                  <a:schemeClr val="tx1"/>
                </a:solidFill>
                <a:latin typeface="Bookman Old Style" panose="02050604050505020204" pitchFamily="18" charset="0"/>
              </a:rPr>
              <a:t>Los derechos humanos son aquellas libertades, facultades, instituciones o reivindicaciones relativas a bienes primarios o básicos que incluyen a toda persona, </a:t>
            </a:r>
            <a:r>
              <a:rPr lang="es-MX" b="1" u="sng" dirty="0">
                <a:solidFill>
                  <a:schemeClr val="tx1"/>
                </a:solidFill>
                <a:latin typeface="Bookman Old Style" panose="02050604050505020204" pitchFamily="18" charset="0"/>
              </a:rPr>
              <a:t>por el simple hecho de su condición humana</a:t>
            </a:r>
            <a:r>
              <a:rPr lang="es-MX" b="1" dirty="0">
                <a:solidFill>
                  <a:schemeClr val="tx1"/>
                </a:solidFill>
                <a:latin typeface="Bookman Old Style" panose="02050604050505020204" pitchFamily="18" charset="0"/>
              </a:rPr>
              <a:t>, para la garantía de una vida digna, sin distinción alguna de etnia, color, sexo, idioma, religión, opinión </a:t>
            </a:r>
            <a:r>
              <a:rPr lang="es-MX" b="1" dirty="0" smtClean="0">
                <a:solidFill>
                  <a:schemeClr val="tx1"/>
                </a:solidFill>
                <a:latin typeface="Bookman Old Style" panose="02050604050505020204" pitchFamily="18" charset="0"/>
              </a:rPr>
              <a:t>política, preferencias </a:t>
            </a:r>
            <a:r>
              <a:rPr lang="es-MX" b="1" dirty="0">
                <a:solidFill>
                  <a:schemeClr val="tx1"/>
                </a:solidFill>
                <a:latin typeface="Bookman Old Style" panose="02050604050505020204" pitchFamily="18" charset="0"/>
              </a:rPr>
              <a:t>de cualquier </a:t>
            </a:r>
            <a:r>
              <a:rPr lang="es-MX" b="1" dirty="0" smtClean="0">
                <a:solidFill>
                  <a:schemeClr val="tx1"/>
                </a:solidFill>
                <a:latin typeface="Bookman Old Style" panose="02050604050505020204" pitchFamily="18" charset="0"/>
              </a:rPr>
              <a:t>índole</a:t>
            </a:r>
            <a:r>
              <a:rPr lang="es-MX" b="1" dirty="0">
                <a:solidFill>
                  <a:schemeClr val="tx1"/>
                </a:solidFill>
                <a:latin typeface="Bookman Old Style" panose="02050604050505020204" pitchFamily="18" charset="0"/>
              </a:rPr>
              <a:t>, origen nacional o social, posición económica, nacimiento o cualquier otra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36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27584" y="2924944"/>
            <a:ext cx="7416824" cy="2736304"/>
          </a:xfrm>
        </p:spPr>
        <p:txBody>
          <a:bodyPr>
            <a:normAutofit fontScale="85000" lnSpcReduction="10000"/>
          </a:bodyPr>
          <a:lstStyle/>
          <a:p>
            <a:pPr algn="just"/>
            <a:r>
              <a:rPr lang="es-MX" b="1" dirty="0">
                <a:solidFill>
                  <a:schemeClr val="tx1"/>
                </a:solidFill>
                <a:latin typeface="Bookman Old Style" panose="02050604050505020204" pitchFamily="18" charset="0"/>
              </a:rPr>
              <a:t>Los derechos humanos son independientes, lo que equivale a que no dependen exclusivamente del ordenamiento jurídico vigente, por lo que son considerados fuente del </a:t>
            </a:r>
            <a:r>
              <a:rPr lang="es-MX" b="1" dirty="0" smtClean="0">
                <a:solidFill>
                  <a:schemeClr val="tx1"/>
                </a:solidFill>
                <a:latin typeface="Bookman Old Style" panose="02050604050505020204" pitchFamily="18" charset="0"/>
              </a:rPr>
              <a:t>Derecho</a:t>
            </a:r>
          </a:p>
          <a:p>
            <a:pPr algn="just"/>
            <a:r>
              <a:rPr lang="es-MX" b="1" dirty="0" smtClean="0">
                <a:solidFill>
                  <a:schemeClr val="tx1"/>
                </a:solidFill>
                <a:latin typeface="Bookman Old Style" panose="02050604050505020204" pitchFamily="18" charset="0"/>
              </a:rPr>
              <a:t>Sin </a:t>
            </a:r>
            <a:r>
              <a:rPr lang="es-MX" b="1" dirty="0">
                <a:solidFill>
                  <a:schemeClr val="tx1"/>
                </a:solidFill>
                <a:latin typeface="Bookman Old Style" panose="02050604050505020204" pitchFamily="18" charset="0"/>
              </a:rPr>
              <a:t>embargo desde el positivismo jurídico es que solamente los países que suscriben los Pactos Internacionales de Derechos Humanos y sus Protocolos están obligados jurídicamente a su cumplimiento </a:t>
            </a:r>
          </a:p>
          <a:p>
            <a:endParaRPr lang="es-MX" dirty="0"/>
          </a:p>
          <a:p>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5076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99592" y="2852936"/>
            <a:ext cx="7322021" cy="2808312"/>
          </a:xfrm>
        </p:spPr>
        <p:txBody>
          <a:bodyPr>
            <a:normAutofit lnSpcReduction="10000"/>
          </a:bodyPr>
          <a:lstStyle/>
          <a:p>
            <a:pPr algn="just"/>
            <a:r>
              <a:rPr lang="es-MX" b="1" dirty="0">
                <a:solidFill>
                  <a:schemeClr val="tx1"/>
                </a:solidFill>
                <a:latin typeface="Bookman Old Style" panose="02050604050505020204" pitchFamily="18" charset="0"/>
              </a:rPr>
              <a:t>Desde un punto de vista más relacional, los Derechos Humanos se han definido como las condiciones que permiten crear una relación integrada entre la persona y la sociedad, que permita a los individuos ser personas jurídicas, identificándose consigo mismos y con los otros</a:t>
            </a:r>
          </a:p>
          <a:p>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9907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3284984"/>
            <a:ext cx="6400800" cy="2376264"/>
          </a:xfrm>
        </p:spPr>
        <p:txBody>
          <a:bodyPr/>
          <a:lstStyle/>
          <a:p>
            <a:pPr algn="just"/>
            <a:r>
              <a:rPr lang="es-MX" b="1" dirty="0">
                <a:solidFill>
                  <a:schemeClr val="tx1"/>
                </a:solidFill>
                <a:latin typeface="Bookman Old Style" panose="02050604050505020204" pitchFamily="18" charset="0"/>
              </a:rPr>
              <a:t>La Declaración Universal de los Derechos Humanos de 1948 estipula que “Todos son iguales ante la ley y tienen, sin distinción, derecho a igual protección de la ley.”. </a:t>
            </a:r>
          </a:p>
          <a:p>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2865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lstStyle/>
          <a:p>
            <a:pPr algn="just"/>
            <a:r>
              <a:rPr lang="es-MX" b="1" dirty="0">
                <a:solidFill>
                  <a:schemeClr val="tx1"/>
                </a:solidFill>
                <a:latin typeface="Bookman Old Style" panose="02050604050505020204" pitchFamily="18" charset="0"/>
              </a:rPr>
              <a:t>Todos tienen derecho a igual protección contra toda discriminación que infrinja esta Declaración y </a:t>
            </a:r>
            <a:r>
              <a:rPr lang="es-MX" b="1" u="sng" dirty="0">
                <a:solidFill>
                  <a:schemeClr val="tx1"/>
                </a:solidFill>
                <a:latin typeface="Bookman Old Style" panose="02050604050505020204" pitchFamily="18" charset="0"/>
              </a:rPr>
              <a:t>contra toda provocación a tal discriminación</a:t>
            </a:r>
          </a:p>
          <a:p>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3378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lstStyle/>
          <a:p>
            <a:pPr algn="just"/>
            <a:r>
              <a:rPr lang="es-MX" b="1" dirty="0" smtClean="0">
                <a:solidFill>
                  <a:schemeClr val="tx1"/>
                </a:solidFill>
                <a:latin typeface="Bookman Old Style" panose="02050604050505020204" pitchFamily="18" charset="0"/>
              </a:rPr>
              <a:t>Hablando de los nuevos derechos humanos en salud, la mayoría contenidos en Tratados y Convenios internacionales, signados por el Ejecutivo y ratificados por el Senado</a:t>
            </a:r>
            <a:endParaRPr lang="es-MX" b="1" dirty="0">
              <a:solidFill>
                <a:schemeClr val="tx1"/>
              </a:solidFill>
              <a:latin typeface="Bookman Old Style" panose="0205060405050502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7223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27584" y="2924944"/>
            <a:ext cx="6961981" cy="2736304"/>
          </a:xfrm>
        </p:spPr>
        <p:txBody>
          <a:bodyPr>
            <a:normAutofit lnSpcReduction="10000"/>
          </a:bodyPr>
          <a:lstStyle/>
          <a:p>
            <a:pPr algn="just"/>
            <a:r>
              <a:rPr lang="es-MX" b="1" dirty="0">
                <a:solidFill>
                  <a:schemeClr val="tx1"/>
                </a:solidFill>
                <a:latin typeface="Bookman Old Style" panose="02050604050505020204" pitchFamily="18" charset="0"/>
              </a:rPr>
              <a:t>El derecho a la intimidad </a:t>
            </a:r>
            <a:r>
              <a:rPr lang="es-MX" b="1" dirty="0" smtClean="0">
                <a:solidFill>
                  <a:schemeClr val="tx1"/>
                </a:solidFill>
                <a:latin typeface="Bookman Old Style" panose="02050604050505020204" pitchFamily="18" charset="0"/>
              </a:rPr>
              <a:t>éste consiste </a:t>
            </a:r>
            <a:r>
              <a:rPr lang="es-MX" b="1" dirty="0">
                <a:solidFill>
                  <a:schemeClr val="tx1"/>
                </a:solidFill>
                <a:latin typeface="Bookman Old Style" panose="02050604050505020204" pitchFamily="18" charset="0"/>
              </a:rPr>
              <a:t>en una especie de barrera o cerca que defiende la autonomía del individuo humano frente a los demás y sobre todo, frente a las posibles injerencias indebidas de los poderes públicos, sus órganos y sus agentes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7668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99592" y="3068960"/>
            <a:ext cx="7272808" cy="2592288"/>
          </a:xfrm>
        </p:spPr>
        <p:txBody>
          <a:bodyPr>
            <a:normAutofit/>
          </a:bodyPr>
          <a:lstStyle/>
          <a:p>
            <a:pPr algn="just"/>
            <a:r>
              <a:rPr lang="es-MX" b="1" dirty="0" smtClean="0">
                <a:solidFill>
                  <a:schemeClr val="tx1"/>
                </a:solidFill>
                <a:latin typeface="Bookman Old Style" panose="02050604050505020204" pitchFamily="18" charset="0"/>
              </a:rPr>
              <a:t>El </a:t>
            </a:r>
            <a:r>
              <a:rPr lang="es-MX" b="1" dirty="0">
                <a:solidFill>
                  <a:schemeClr val="tx1"/>
                </a:solidFill>
                <a:latin typeface="Bookman Old Style" panose="02050604050505020204" pitchFamily="18" charset="0"/>
              </a:rPr>
              <a:t>derecho a ser atendidos con especial respeto a la individualidad de nuestra persona o cuerpo en cualquier actuación sanitaria (consulta, diagnóstico, tratamiento, cirugía, etc.), tanto presencialmente como a distancia </a:t>
            </a:r>
          </a:p>
          <a:p>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986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99592" y="2924944"/>
            <a:ext cx="7272808" cy="2736304"/>
          </a:xfrm>
        </p:spPr>
        <p:txBody>
          <a:bodyPr>
            <a:normAutofit fontScale="92500"/>
          </a:bodyPr>
          <a:lstStyle/>
          <a:p>
            <a:pPr algn="just"/>
            <a:r>
              <a:rPr lang="es-MX" b="1" dirty="0" smtClean="0">
                <a:solidFill>
                  <a:schemeClr val="tx1"/>
                </a:solidFill>
                <a:latin typeface="Bookman Old Style" panose="02050604050505020204" pitchFamily="18" charset="0"/>
              </a:rPr>
              <a:t>El derecho a la confidencialidad, </a:t>
            </a:r>
            <a:r>
              <a:rPr lang="es-MX" b="1" dirty="0">
                <a:solidFill>
                  <a:schemeClr val="tx1"/>
                </a:solidFill>
                <a:latin typeface="Bookman Old Style" panose="02050604050505020204" pitchFamily="18" charset="0"/>
              </a:rPr>
              <a:t>también incluye datos sobre nuestra ideología, religión, creencias, origen racial, vida sexual, sobre si hemos sido objeto de malos tratos y, en general, cuantos datos o informaciones puedan tener especial relevancia para la salvaguarda de la intimidad personal y familiar</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1045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27584" y="2924944"/>
            <a:ext cx="7344816" cy="2736304"/>
          </a:xfrm>
        </p:spPr>
        <p:txBody>
          <a:bodyPr>
            <a:normAutofit fontScale="92500" lnSpcReduction="20000"/>
          </a:bodyPr>
          <a:lstStyle/>
          <a:p>
            <a:pPr algn="just"/>
            <a:r>
              <a:rPr lang="es-MX" b="1" dirty="0">
                <a:solidFill>
                  <a:schemeClr val="tx1"/>
                </a:solidFill>
                <a:latin typeface="Bookman Old Style" panose="02050604050505020204" pitchFamily="18" charset="0"/>
              </a:rPr>
              <a:t>El derecho a la intimidad tiene por objeto el respeto de un ámbito de vida privada, personal y familiar, que debe quedar excluido del conocimiento ajeno y de las intromisiones de los demás, está consignado en el artículo 12 de la Declaración Universal de los Derechos Humanos, de 1948, y en el artículo 17 del Pacto Internacional de los Derechos Civiles y Políticos</a:t>
            </a:r>
          </a:p>
          <a:p>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754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27584" y="2780928"/>
            <a:ext cx="7488832" cy="2880320"/>
          </a:xfrm>
        </p:spPr>
        <p:txBody>
          <a:bodyPr>
            <a:normAutofit fontScale="85000" lnSpcReduction="20000"/>
          </a:bodyPr>
          <a:lstStyle/>
          <a:p>
            <a:pPr algn="just"/>
            <a:r>
              <a:rPr lang="es-MX" b="1" dirty="0">
                <a:solidFill>
                  <a:schemeClr val="tx1"/>
                </a:solidFill>
                <a:latin typeface="Bookman Old Style" panose="02050604050505020204" pitchFamily="18" charset="0"/>
              </a:rPr>
              <a:t>Cristo sanó:</a:t>
            </a:r>
          </a:p>
          <a:p>
            <a:pPr algn="just"/>
            <a:r>
              <a:rPr lang="es-MX" b="1" dirty="0">
                <a:solidFill>
                  <a:schemeClr val="tx1"/>
                </a:solidFill>
                <a:latin typeface="Bookman Old Style" panose="02050604050505020204" pitchFamily="18" charset="0"/>
              </a:rPr>
              <a:t>Estando presente (Marcos 1:31; Mat. 4:23)</a:t>
            </a:r>
          </a:p>
          <a:p>
            <a:pPr algn="just"/>
            <a:r>
              <a:rPr lang="es-MX" b="1" dirty="0">
                <a:solidFill>
                  <a:schemeClr val="tx1"/>
                </a:solidFill>
                <a:latin typeface="Bookman Old Style" panose="02050604050505020204" pitchFamily="18" charset="0"/>
              </a:rPr>
              <a:t>No estando presente (Mat. 8:13)</a:t>
            </a:r>
          </a:p>
          <a:p>
            <a:pPr algn="just"/>
            <a:r>
              <a:rPr lang="es-MX" b="1" dirty="0">
                <a:solidFill>
                  <a:schemeClr val="tx1"/>
                </a:solidFill>
                <a:latin typeface="Bookman Old Style" panose="02050604050505020204" pitchFamily="18" charset="0"/>
              </a:rPr>
              <a:t>Por imposición de manos (Marcos 6:5; Lucas 13:13)</a:t>
            </a:r>
          </a:p>
          <a:p>
            <a:pPr algn="just"/>
            <a:r>
              <a:rPr lang="es-MX" b="1" dirty="0">
                <a:solidFill>
                  <a:schemeClr val="tx1"/>
                </a:solidFill>
                <a:latin typeface="Bookman Old Style" panose="02050604050505020204" pitchFamily="18" charset="0"/>
              </a:rPr>
              <a:t>Por medio de un toque (Mateo 8:3)</a:t>
            </a:r>
          </a:p>
          <a:p>
            <a:pPr algn="just"/>
            <a:r>
              <a:rPr lang="es-MX" b="1" dirty="0">
                <a:solidFill>
                  <a:schemeClr val="tx1"/>
                </a:solidFill>
                <a:latin typeface="Bookman Old Style" panose="02050604050505020204" pitchFamily="18" charset="0"/>
              </a:rPr>
              <a:t>Al ser tocados sus vestidos (Mat. 14:35-36; Marcos 5:27-34)</a:t>
            </a:r>
          </a:p>
          <a:p>
            <a:pPr algn="just"/>
            <a:r>
              <a:rPr lang="es-MX" b="1" dirty="0">
                <a:solidFill>
                  <a:schemeClr val="tx1"/>
                </a:solidFill>
                <a:latin typeface="Bookman Old Style" panose="02050604050505020204" pitchFamily="18" charset="0"/>
              </a:rPr>
              <a:t>Con una palabra (Mat. 8:8, 13)</a:t>
            </a:r>
          </a:p>
          <a:p>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8216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lstStyle/>
          <a:p>
            <a:r>
              <a:rPr lang="es-MX" b="1" dirty="0" smtClean="0">
                <a:solidFill>
                  <a:schemeClr val="tx1"/>
                </a:solidFill>
                <a:latin typeface="Bookman Old Style" panose="02050604050505020204" pitchFamily="18" charset="0"/>
              </a:rPr>
              <a:t>El Derecho de cada persona </a:t>
            </a:r>
            <a:r>
              <a:rPr lang="es-MX" b="1" dirty="0">
                <a:solidFill>
                  <a:schemeClr val="tx1"/>
                </a:solidFill>
                <a:latin typeface="Bookman Old Style" panose="02050604050505020204" pitchFamily="18" charset="0"/>
              </a:rPr>
              <a:t>a recibir una atención integral de sus problemas de </a:t>
            </a:r>
            <a:r>
              <a:rPr lang="es-MX" b="1" dirty="0" smtClean="0">
                <a:solidFill>
                  <a:schemeClr val="tx1"/>
                </a:solidFill>
                <a:latin typeface="Bookman Old Style" panose="02050604050505020204" pitchFamily="18" charset="0"/>
              </a:rPr>
              <a:t>salud, </a:t>
            </a:r>
            <a:r>
              <a:rPr lang="es-MX" b="1" u="sng" dirty="0" smtClean="0">
                <a:solidFill>
                  <a:schemeClr val="tx1"/>
                </a:solidFill>
                <a:latin typeface="Bookman Old Style" panose="02050604050505020204" pitchFamily="18" charset="0"/>
              </a:rPr>
              <a:t>LA FALTA DE MEDICAMENTOS EN EL SISTEMA NACIONAL DE SALUD</a:t>
            </a:r>
            <a:endParaRPr lang="es-MX" b="1" u="sng" dirty="0">
              <a:solidFill>
                <a:schemeClr val="tx1"/>
              </a:solidFill>
              <a:latin typeface="Bookman Old Style" panose="02050604050505020204" pitchFamily="18" charset="0"/>
            </a:endParaRPr>
          </a:p>
          <a:p>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4854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lstStyle/>
          <a:p>
            <a:pPr algn="just"/>
            <a:r>
              <a:rPr lang="es-MX" b="1" dirty="0" smtClean="0">
                <a:solidFill>
                  <a:schemeClr val="tx1"/>
                </a:solidFill>
                <a:latin typeface="Bookman Old Style" panose="02050604050505020204" pitchFamily="18" charset="0"/>
              </a:rPr>
              <a:t>El Derecho Humano, al </a:t>
            </a:r>
            <a:r>
              <a:rPr lang="es-MX" b="1" dirty="0">
                <a:solidFill>
                  <a:schemeClr val="tx1"/>
                </a:solidFill>
                <a:latin typeface="Bookman Old Style" panose="02050604050505020204" pitchFamily="18" charset="0"/>
              </a:rPr>
              <a:t>respeto a su personalidad, dignidad humana e intimidad</a:t>
            </a:r>
          </a:p>
          <a:p>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7098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99592" y="2924944"/>
            <a:ext cx="7344816" cy="2736304"/>
          </a:xfrm>
        </p:spPr>
        <p:txBody>
          <a:bodyPr/>
          <a:lstStyle/>
          <a:p>
            <a:pPr algn="just"/>
            <a:r>
              <a:rPr lang="es-MX" b="1" dirty="0" smtClean="0">
                <a:solidFill>
                  <a:schemeClr val="tx1"/>
                </a:solidFill>
                <a:latin typeface="Bookman Old Style" panose="02050604050505020204" pitchFamily="18" charset="0"/>
              </a:rPr>
              <a:t>El Derecho </a:t>
            </a:r>
            <a:r>
              <a:rPr lang="es-MX" b="1" dirty="0">
                <a:solidFill>
                  <a:schemeClr val="tx1"/>
                </a:solidFill>
                <a:latin typeface="Bookman Old Style" panose="02050604050505020204" pitchFamily="18" charset="0"/>
              </a:rPr>
              <a:t>en caso de hospitalización a que ésta incida lo menos posible en sus relaciones sociales y personales. </a:t>
            </a:r>
            <a:endParaRPr lang="es-MX" b="1" dirty="0" smtClean="0">
              <a:solidFill>
                <a:schemeClr val="tx1"/>
              </a:solidFill>
              <a:latin typeface="Bookman Old Style" panose="02050604050505020204" pitchFamily="18" charset="0"/>
            </a:endParaRPr>
          </a:p>
          <a:p>
            <a:pPr algn="just"/>
            <a:r>
              <a:rPr lang="es-MX" b="1" u="sng" dirty="0" smtClean="0">
                <a:solidFill>
                  <a:schemeClr val="tx1"/>
                </a:solidFill>
                <a:latin typeface="Bookman Old Style" panose="02050604050505020204" pitchFamily="18" charset="0"/>
              </a:rPr>
              <a:t>Para </a:t>
            </a:r>
            <a:r>
              <a:rPr lang="es-MX" b="1" u="sng" dirty="0">
                <a:solidFill>
                  <a:schemeClr val="tx1"/>
                </a:solidFill>
                <a:latin typeface="Bookman Old Style" panose="02050604050505020204" pitchFamily="18" charset="0"/>
              </a:rPr>
              <a:t>ello, el Hospital facilitará un régimen de visitas lo más amplio posible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8922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lstStyle/>
          <a:p>
            <a:pPr algn="just"/>
            <a:r>
              <a:rPr lang="es-MX" b="1" dirty="0">
                <a:solidFill>
                  <a:schemeClr val="tx1"/>
                </a:solidFill>
                <a:latin typeface="Bookman Old Style" panose="02050604050505020204" pitchFamily="18" charset="0"/>
              </a:rPr>
              <a:t>Derecho a conocer los cauces formales para presentar reclamaciones, quejas, sugerencias y en general, para comunicarse con la administración de las Instituciones</a:t>
            </a:r>
          </a:p>
          <a:p>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3370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lstStyle/>
          <a:p>
            <a:r>
              <a:rPr lang="es-MX" sz="2800" b="1" dirty="0">
                <a:solidFill>
                  <a:schemeClr val="tx1"/>
                </a:solidFill>
                <a:latin typeface="Bookman Old Style" panose="02050604050505020204" pitchFamily="18" charset="0"/>
              </a:rPr>
              <a:t>Para concluir dejar un sólo mensaje como reflexión individual</a:t>
            </a:r>
          </a:p>
          <a:p>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4881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99592" y="2924944"/>
            <a:ext cx="7272808" cy="2736304"/>
          </a:xfrm>
        </p:spPr>
        <p:txBody>
          <a:bodyPr>
            <a:normAutofit lnSpcReduction="10000"/>
          </a:bodyPr>
          <a:lstStyle/>
          <a:p>
            <a:pPr algn="just"/>
            <a:r>
              <a:rPr lang="es-MX" b="1" dirty="0">
                <a:solidFill>
                  <a:schemeClr val="tx1"/>
                </a:solidFill>
                <a:latin typeface="Bookman Old Style" panose="02050604050505020204" pitchFamily="18" charset="0"/>
              </a:rPr>
              <a:t>En el estado laico moderno se reconoce la libertad integral de sus ciudadanos, se opta por la pluralidad, sin reduccionismos ideológicos ni discriminaciones caprichosas. Laicidad es sinónimo de libertad en el campo de las convicciones asumidas por los ciudadanos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2989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lstStyle/>
          <a:p>
            <a:pPr algn="just"/>
            <a:r>
              <a:rPr lang="es-MX" b="1" dirty="0">
                <a:solidFill>
                  <a:schemeClr val="tx1"/>
                </a:solidFill>
                <a:latin typeface="Bookman Old Style" panose="02050604050505020204" pitchFamily="18" charset="0"/>
              </a:rPr>
              <a:t>El Estado, en este sentido, no puede competir, ni suplantar la voluntad de los ciudadanos, de tal manera que nadie sea obligado a actuar en contra de su conciencia y tampoco se le impida a actuar conforme a ella</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5667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27584" y="2924944"/>
            <a:ext cx="7416824" cy="2736304"/>
          </a:xfrm>
        </p:spPr>
        <p:txBody>
          <a:bodyPr>
            <a:normAutofit fontScale="85000" lnSpcReduction="10000"/>
          </a:bodyPr>
          <a:lstStyle/>
          <a:p>
            <a:pPr algn="just"/>
            <a:r>
              <a:rPr lang="es-MX" b="1" dirty="0">
                <a:solidFill>
                  <a:schemeClr val="tx1"/>
                </a:solidFill>
                <a:latin typeface="Bookman Old Style" panose="02050604050505020204" pitchFamily="18" charset="0"/>
              </a:rPr>
              <a:t>En el </a:t>
            </a:r>
            <a:r>
              <a:rPr lang="es-MX" b="1" dirty="0" err="1">
                <a:solidFill>
                  <a:schemeClr val="tx1"/>
                </a:solidFill>
                <a:latin typeface="Bookman Old Style" panose="02050604050505020204" pitchFamily="18" charset="0"/>
              </a:rPr>
              <a:t>Dia</a:t>
            </a:r>
            <a:r>
              <a:rPr lang="es-MX" b="1" dirty="0">
                <a:solidFill>
                  <a:schemeClr val="tx1"/>
                </a:solidFill>
                <a:latin typeface="Bookman Old Style" panose="02050604050505020204" pitchFamily="18" charset="0"/>
              </a:rPr>
              <a:t> Mundial del SIDA en 2000</a:t>
            </a:r>
            <a:r>
              <a:rPr lang="es-MX" b="1" dirty="0" smtClean="0">
                <a:solidFill>
                  <a:schemeClr val="tx1"/>
                </a:solidFill>
                <a:latin typeface="Bookman Old Style" panose="02050604050505020204" pitchFamily="18" charset="0"/>
              </a:rPr>
              <a:t>, Nelson Mandela </a:t>
            </a:r>
            <a:r>
              <a:rPr lang="es-MX" b="1" dirty="0">
                <a:solidFill>
                  <a:schemeClr val="tx1"/>
                </a:solidFill>
                <a:latin typeface="Bookman Old Style" panose="02050604050505020204" pitchFamily="18" charset="0"/>
              </a:rPr>
              <a:t>insistió en la urgencia de la lucha, comparándola con el desafío anterior del apartheid: "Nuestro país enfrenta un desastre de proporciones inconmensurables. Estamos frente a un enemigo silencioso e invisible que está amenazando las bases de nuestra sociedad. Sean fieles a su pareja, usen condones. </a:t>
            </a:r>
            <a:r>
              <a:rPr lang="es-MX" b="1" dirty="0" smtClean="0">
                <a:solidFill>
                  <a:schemeClr val="tx1"/>
                </a:solidFill>
                <a:latin typeface="Bookman Old Style" panose="02050604050505020204" pitchFamily="18" charset="0"/>
              </a:rPr>
              <a:t>Denle </a:t>
            </a:r>
            <a:r>
              <a:rPr lang="es-MX" b="1" dirty="0">
                <a:solidFill>
                  <a:schemeClr val="tx1"/>
                </a:solidFill>
                <a:latin typeface="Bookman Old Style" panose="02050604050505020204" pitchFamily="18" charset="0"/>
              </a:rPr>
              <a:t>a los niños amor, una sonrisa y paz, no SIDA"</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1416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3573016"/>
            <a:ext cx="6400800" cy="2088232"/>
          </a:xfrm>
        </p:spPr>
        <p:txBody>
          <a:bodyPr/>
          <a:lstStyle/>
          <a:p>
            <a:r>
              <a:rPr lang="es-MX" sz="7200" b="1" i="0" dirty="0" smtClean="0">
                <a:latin typeface="Bookman Old Style" panose="02050604050505020204" pitchFamily="18" charset="0"/>
              </a:rPr>
              <a:t>Gracias</a:t>
            </a:r>
            <a:endParaRPr lang="es-MX" sz="7200" b="1" i="0" dirty="0">
              <a:latin typeface="Bookman Old Style" panose="02050604050505020204" pitchFamily="18" charset="0"/>
            </a:endParaRPr>
          </a:p>
          <a:p>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00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27584" y="2780928"/>
            <a:ext cx="7488832" cy="2880320"/>
          </a:xfrm>
        </p:spPr>
        <p:txBody>
          <a:bodyPr>
            <a:normAutofit fontScale="92500" lnSpcReduction="20000"/>
          </a:bodyPr>
          <a:lstStyle/>
          <a:p>
            <a:pPr algn="just"/>
            <a:r>
              <a:rPr lang="es-MX" b="1" i="0" dirty="0">
                <a:latin typeface="Bookman Old Style" panose="02050604050505020204" pitchFamily="18" charset="0"/>
              </a:rPr>
              <a:t>La enfermedad es la señal de que el ser humano tiene pecado, culpa o defecto; la enfermedad es la réplica del pecado original, a escala </a:t>
            </a:r>
            <a:r>
              <a:rPr lang="es-MX" b="1" i="0" dirty="0" smtClean="0">
                <a:latin typeface="Bookman Old Style" panose="02050604050505020204" pitchFamily="18" charset="0"/>
              </a:rPr>
              <a:t>individual. Esto </a:t>
            </a:r>
            <a:r>
              <a:rPr lang="es-MX" b="1" i="0" dirty="0">
                <a:latin typeface="Bookman Old Style" panose="02050604050505020204" pitchFamily="18" charset="0"/>
              </a:rPr>
              <a:t>no </a:t>
            </a:r>
            <a:r>
              <a:rPr lang="es-MX" b="1" i="0" dirty="0" smtClean="0">
                <a:latin typeface="Bookman Old Style" panose="02050604050505020204" pitchFamily="18" charset="0"/>
              </a:rPr>
              <a:t>tiene </a:t>
            </a:r>
            <a:r>
              <a:rPr lang="es-MX" b="1" i="0" dirty="0">
                <a:latin typeface="Bookman Old Style" panose="02050604050505020204" pitchFamily="18" charset="0"/>
              </a:rPr>
              <a:t>absolutamente nada que ver con una idea de </a:t>
            </a:r>
            <a:r>
              <a:rPr lang="es-MX" b="1" i="0" dirty="0" smtClean="0">
                <a:latin typeface="Bookman Old Style" panose="02050604050505020204" pitchFamily="18" charset="0"/>
              </a:rPr>
              <a:t>castigo, </a:t>
            </a:r>
            <a:r>
              <a:rPr lang="es-MX" b="1" i="0" dirty="0">
                <a:latin typeface="Bookman Old Style" panose="02050604050505020204" pitchFamily="18" charset="0"/>
              </a:rPr>
              <a:t>sino que </a:t>
            </a:r>
            <a:r>
              <a:rPr lang="es-MX" b="1" i="0" dirty="0" smtClean="0">
                <a:latin typeface="Bookman Old Style" panose="02050604050505020204" pitchFamily="18" charset="0"/>
              </a:rPr>
              <a:t>pretenden </a:t>
            </a:r>
            <a:r>
              <a:rPr lang="es-MX" b="1" i="0" dirty="0">
                <a:latin typeface="Bookman Old Style" panose="02050604050505020204" pitchFamily="18" charset="0"/>
              </a:rPr>
              <a:t>indicar que el ser humano, al participar de la polaridad, participa también de la culpa, la enfermedad y la muerte.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044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827584" y="3068960"/>
            <a:ext cx="7488832" cy="2592288"/>
          </a:xfrm>
        </p:spPr>
        <p:txBody>
          <a:bodyPr>
            <a:normAutofit fontScale="92500"/>
          </a:bodyPr>
          <a:lstStyle/>
          <a:p>
            <a:pPr algn="just"/>
            <a:r>
              <a:rPr lang="es-MX" b="1" dirty="0" smtClean="0">
                <a:solidFill>
                  <a:schemeClr val="tx1"/>
                </a:solidFill>
                <a:latin typeface="Bookman Old Style" panose="02050604050505020204" pitchFamily="18" charset="0"/>
              </a:rPr>
              <a:t>Estas ideas acompañaron a la humanidad hasta la Edad Media, con el Renacimiento parecería que se daría paso a la medicina científica a la idea de la enfermedad como una cuestión natural y se empezaron a estudiar los agentes causales de la misma</a:t>
            </a:r>
            <a:endParaRPr lang="es-MX" b="1" dirty="0">
              <a:solidFill>
                <a:schemeClr val="tx1"/>
              </a:solidFill>
              <a:latin typeface="Bookman Old Style" panose="0205060405050502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174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272808" cy="1656184"/>
          </a:xfrm>
        </p:spPr>
        <p:txBody>
          <a:bodyPr>
            <a:normAutofit/>
          </a:bodyPr>
          <a:lstStyle/>
          <a:p>
            <a:r>
              <a:rPr lang="es-MX" sz="2000" dirty="0"/>
              <a:t> </a:t>
            </a:r>
            <a:r>
              <a:rPr lang="es-MX" sz="2000" b="1" dirty="0" smtClean="0">
                <a:solidFill>
                  <a:schemeClr val="tx1">
                    <a:lumMod val="95000"/>
                    <a:lumOff val="5000"/>
                  </a:schemeClr>
                </a:solidFill>
              </a:rPr>
              <a:t>discriminación y </a:t>
            </a:r>
            <a:r>
              <a:rPr lang="es-MX" sz="2000" b="1" dirty="0" err="1" smtClean="0">
                <a:solidFill>
                  <a:schemeClr val="tx1">
                    <a:lumMod val="95000"/>
                    <a:lumOff val="5000"/>
                  </a:schemeClr>
                </a:solidFill>
              </a:rPr>
              <a:t>vih</a:t>
            </a:r>
            <a:r>
              <a:rPr lang="es-MX" sz="2000" b="1" dirty="0" smtClean="0">
                <a:solidFill>
                  <a:schemeClr val="tx1">
                    <a:lumMod val="95000"/>
                    <a:lumOff val="5000"/>
                  </a:schemeClr>
                </a:solidFill>
              </a:rPr>
              <a:t>/sida, </a:t>
            </a:r>
            <a:br>
              <a:rPr lang="es-MX" sz="2000" b="1" dirty="0" smtClean="0">
                <a:solidFill>
                  <a:schemeClr val="tx1">
                    <a:lumMod val="95000"/>
                    <a:lumOff val="5000"/>
                  </a:schemeClr>
                </a:solidFill>
              </a:rPr>
            </a:br>
            <a:r>
              <a:rPr lang="es-MX" sz="2000" b="1" dirty="0" smtClean="0">
                <a:solidFill>
                  <a:schemeClr val="tx1">
                    <a:lumMod val="95000"/>
                    <a:lumOff val="5000"/>
                  </a:schemeClr>
                </a:solidFill>
              </a:rPr>
              <a:t>un análisis  desde  la  bioética</a:t>
            </a:r>
            <a:endParaRPr lang="es-MX" sz="2000" b="1" dirty="0">
              <a:solidFill>
                <a:schemeClr val="tx1">
                  <a:lumMod val="95000"/>
                  <a:lumOff val="5000"/>
                </a:schemeClr>
              </a:solidFill>
            </a:endParaRPr>
          </a:p>
        </p:txBody>
      </p:sp>
      <p:sp>
        <p:nvSpPr>
          <p:cNvPr id="3" name="2 Subtítulo"/>
          <p:cNvSpPr>
            <a:spLocks noGrp="1"/>
          </p:cNvSpPr>
          <p:nvPr>
            <p:ph type="subTitle" idx="1"/>
          </p:nvPr>
        </p:nvSpPr>
        <p:spPr>
          <a:xfrm>
            <a:off x="1388765" y="2924944"/>
            <a:ext cx="6400800" cy="2736304"/>
          </a:xfrm>
        </p:spPr>
        <p:txBody>
          <a:bodyPr/>
          <a:lstStyle/>
          <a:p>
            <a:pPr algn="just"/>
            <a:r>
              <a:rPr lang="es-MX" b="1" i="0" dirty="0" smtClean="0">
                <a:solidFill>
                  <a:schemeClr val="tx1"/>
                </a:solidFill>
                <a:latin typeface="Bookman Old Style" panose="02050604050505020204" pitchFamily="18" charset="0"/>
              </a:rPr>
              <a:t>Sin embargo en los siguientes siglos una serie de eventos abrirían las puertas otra vez, a una concepción religiosa de la enfermedad y nuevamente se asoció a la culpa y al castigo divino.</a:t>
            </a:r>
          </a:p>
          <a:p>
            <a:pPr algn="just"/>
            <a:endParaRPr lang="es-MX" b="1" i="0" dirty="0">
              <a:solidFill>
                <a:schemeClr val="tx1"/>
              </a:solidFill>
              <a:latin typeface="Bookman Old Style" panose="020506040505050202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1"/>
            <a:ext cx="2088232" cy="8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0251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688</TotalTime>
  <Words>3925</Words>
  <Application>Microsoft Office PowerPoint</Application>
  <PresentationFormat>Presentación en pantalla (4:3)</PresentationFormat>
  <Paragraphs>185</Paragraphs>
  <Slides>68</Slides>
  <Notes>0</Notes>
  <HiddenSlides>0</HiddenSlides>
  <MMClips>0</MMClips>
  <ScaleCrop>false</ScaleCrop>
  <HeadingPairs>
    <vt:vector size="4" baseType="variant">
      <vt:variant>
        <vt:lpstr>Tema</vt:lpstr>
      </vt:variant>
      <vt:variant>
        <vt:i4>1</vt:i4>
      </vt:variant>
      <vt:variant>
        <vt:lpstr>Títulos de diapositiva</vt:lpstr>
      </vt:variant>
      <vt:variant>
        <vt:i4>68</vt:i4>
      </vt:variant>
    </vt:vector>
  </HeadingPairs>
  <TitlesOfParts>
    <vt:vector size="69" baseType="lpstr">
      <vt:lpstr>Alta costura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lpstr> discriminación y vih/sida,  un análisis  desde  la  bioética</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discriminación y vih/sida,  un análisis  desde  la  bioética</dc:title>
  <dc:creator>Gabriel</dc:creator>
  <cp:lastModifiedBy>Gabriel</cp:lastModifiedBy>
  <cp:revision>31</cp:revision>
  <dcterms:created xsi:type="dcterms:W3CDTF">2013-12-01T04:36:34Z</dcterms:created>
  <dcterms:modified xsi:type="dcterms:W3CDTF">2014-06-01T02:50:57Z</dcterms:modified>
</cp:coreProperties>
</file>