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1" r:id="rId9"/>
    <p:sldId id="270" r:id="rId10"/>
    <p:sldId id="263" r:id="rId11"/>
    <p:sldId id="264" r:id="rId12"/>
    <p:sldId id="265" r:id="rId13"/>
    <p:sldId id="266" r:id="rId14"/>
    <p:sldId id="267" r:id="rId15"/>
    <p:sldId id="268" r:id="rId16"/>
    <p:sldId id="288" r:id="rId17"/>
    <p:sldId id="269"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17" name="16 Marcador de pie de página"/>
          <p:cNvSpPr>
            <a:spLocks noGrp="1"/>
          </p:cNvSpPr>
          <p:nvPr>
            <p:ph type="ftr" sz="quarter" idx="11"/>
          </p:nvPr>
        </p:nvSpPr>
        <p:spPr/>
        <p:txBody>
          <a:bodyPr/>
          <a:lstStyle/>
          <a:p>
            <a:endParaRPr lang="es-MX"/>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0E96F3-62DB-40CE-8640-576393F1FB83}" type="slidenum">
              <a:rPr lang="es-MX" smtClean="0"/>
              <a:t>‹Nº›</a:t>
            </a:fld>
            <a:endParaRPr lang="es-MX"/>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90E96F3-62DB-40CE-8640-576393F1FB83}"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C90E96F3-62DB-40CE-8640-576393F1FB83}" type="slidenum">
              <a:rPr lang="es-MX" smtClean="0"/>
              <a:t>‹Nº›</a:t>
            </a:fld>
            <a:endParaRPr lang="es-MX"/>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a:xfrm>
            <a:off x="4361688" y="1026372"/>
            <a:ext cx="457200" cy="441325"/>
          </a:xfrm>
        </p:spPr>
        <p:txBody>
          <a:bodyPr/>
          <a:lstStyle/>
          <a:p>
            <a:fld id="{C90E96F3-62DB-40CE-8640-576393F1FB83}" type="slidenum">
              <a:rPr lang="es-MX" smtClean="0"/>
              <a:t>‹Nº›</a:t>
            </a:fld>
            <a:endParaRPr lang="es-MX"/>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MX"/>
          </a:p>
        </p:txBody>
      </p:sp>
      <p:sp>
        <p:nvSpPr>
          <p:cNvPr id="4" name="3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0E96F3-62DB-40CE-8640-576393F1FB83}" type="slidenum">
              <a:rPr lang="es-MX" smtClean="0"/>
              <a:t>‹Nº›</a:t>
            </a:fld>
            <a:endParaRPr lang="es-MX"/>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86A0C0AD-5D24-441E-A5B5-A0FD056889F5}" type="datetimeFigureOut">
              <a:rPr lang="es-MX" smtClean="0"/>
              <a:t>26/11/2013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90E96F3-62DB-40CE-8640-576393F1FB83}" type="slidenum">
              <a:rPr lang="es-MX" smtClean="0"/>
              <a:t>‹Nº›</a:t>
            </a:fld>
            <a:endParaRPr lang="es-MX"/>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8" name="7 Marcador de pie de página"/>
          <p:cNvSpPr>
            <a:spLocks noGrp="1"/>
          </p:cNvSpPr>
          <p:nvPr>
            <p:ph type="ftr" sz="quarter" idx="11"/>
          </p:nvPr>
        </p:nvSpPr>
        <p:spPr>
          <a:xfrm>
            <a:off x="304800" y="6409944"/>
            <a:ext cx="3581400" cy="365760"/>
          </a:xfrm>
        </p:spPr>
        <p:txBody>
          <a:bodyPr/>
          <a:lstStyle/>
          <a:p>
            <a:endParaRPr lang="es-MX"/>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C90E96F3-62DB-40CE-8640-576393F1FB83}" type="slidenum">
              <a:rPr lang="es-MX" smtClean="0"/>
              <a:t>‹Nº›</a:t>
            </a:fld>
            <a:endParaRPr lang="es-MX"/>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a:xfrm>
            <a:off x="4343400" y="1036020"/>
            <a:ext cx="457200" cy="441325"/>
          </a:xfrm>
        </p:spPr>
        <p:txBody>
          <a:bodyPr/>
          <a:lstStyle/>
          <a:p>
            <a:fld id="{C90E96F3-62DB-40CE-8640-576393F1FB83}"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C90E96F3-62DB-40CE-8640-576393F1FB83}"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90E96F3-62DB-40CE-8640-576393F1FB83}" type="slidenum">
              <a:rPr lang="es-MX" smtClean="0"/>
              <a:t>‹Nº›</a:t>
            </a:fld>
            <a:endParaRPr lang="es-MX"/>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86A0C0AD-5D24-441E-A5B5-A0FD056889F5}" type="datetimeFigureOut">
              <a:rPr lang="es-MX" smtClean="0"/>
              <a:t>26/11/2013</a:t>
            </a:fld>
            <a:endParaRPr lang="es-MX"/>
          </a:p>
        </p:txBody>
      </p:sp>
      <p:sp>
        <p:nvSpPr>
          <p:cNvPr id="6" name="5 Marcador de pie de página"/>
          <p:cNvSpPr>
            <a:spLocks noGrp="1"/>
          </p:cNvSpPr>
          <p:nvPr>
            <p:ph type="ftr" sz="quarter" idx="11"/>
          </p:nvPr>
        </p:nvSpPr>
        <p:spPr>
          <a:xfrm>
            <a:off x="301752" y="6410848"/>
            <a:ext cx="3383280" cy="365760"/>
          </a:xfrm>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C90E96F3-62DB-40CE-8640-576393F1FB83}" type="slidenum">
              <a:rPr lang="es-MX" smtClean="0"/>
              <a:t>‹Nº›</a:t>
            </a:fld>
            <a:endParaRPr lang="es-MX"/>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86A0C0AD-5D24-441E-A5B5-A0FD056889F5}" type="datetimeFigureOut">
              <a:rPr lang="es-MX" smtClean="0"/>
              <a:t>26/11/2013</a:t>
            </a:fld>
            <a:endParaRPr lang="es-MX"/>
          </a:p>
        </p:txBody>
      </p:sp>
      <p:sp>
        <p:nvSpPr>
          <p:cNvPr id="6" name="5 Marcador de pie de página"/>
          <p:cNvSpPr>
            <a:spLocks noGrp="1"/>
          </p:cNvSpPr>
          <p:nvPr>
            <p:ph type="ftr" sz="quarter" idx="11"/>
          </p:nvPr>
        </p:nvSpPr>
        <p:spPr>
          <a:xfrm>
            <a:off x="301752" y="6410848"/>
            <a:ext cx="3584448" cy="365760"/>
          </a:xfrm>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6A0C0AD-5D24-441E-A5B5-A0FD056889F5}" type="datetimeFigureOut">
              <a:rPr lang="es-MX" smtClean="0"/>
              <a:t>26/11/2013</a:t>
            </a:fld>
            <a:endParaRPr lang="es-MX"/>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MX"/>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0E96F3-62DB-40CE-8640-576393F1FB83}" type="slidenum">
              <a:rPr lang="es-MX" smtClean="0"/>
              <a:t>‹Nº›</a:t>
            </a:fld>
            <a:endParaRPr lang="es-MX"/>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lstStyle/>
          <a:p>
            <a:pPr algn="just"/>
            <a:r>
              <a:rPr lang="es-MX" dirty="0">
                <a:solidFill>
                  <a:schemeClr val="tx1">
                    <a:lumMod val="95000"/>
                    <a:lumOff val="5000"/>
                  </a:schemeClr>
                </a:solidFill>
              </a:rPr>
              <a:t>Según la </a:t>
            </a:r>
            <a:r>
              <a:rPr lang="es-MX" dirty="0" err="1">
                <a:solidFill>
                  <a:schemeClr val="tx1">
                    <a:lumMod val="95000"/>
                    <a:lumOff val="5000"/>
                  </a:schemeClr>
                </a:solidFill>
              </a:rPr>
              <a:t>conapred</a:t>
            </a:r>
            <a:r>
              <a:rPr lang="es-MX" dirty="0">
                <a:solidFill>
                  <a:schemeClr val="tx1">
                    <a:lumMod val="95000"/>
                    <a:lumOff val="5000"/>
                  </a:schemeClr>
                </a:solidFill>
              </a:rPr>
              <a:t>, La discriminación es una práctica cotidiana que consiste en dar un trato desfavorable o de desprecio inmerecido a determinada persona o grupo.</a:t>
            </a:r>
          </a:p>
          <a:p>
            <a:pPr algn="just"/>
            <a:r>
              <a:rPr lang="es-MX" dirty="0">
                <a:solidFill>
                  <a:schemeClr val="tx1">
                    <a:lumMod val="95000"/>
                    <a:lumOff val="5000"/>
                  </a:schemeClr>
                </a:solidFill>
              </a:rPr>
              <a:t> </a:t>
            </a:r>
          </a:p>
          <a:p>
            <a:pPr algn="just"/>
            <a:r>
              <a:rPr lang="es-MX" dirty="0">
                <a:solidFill>
                  <a:schemeClr val="tx1">
                    <a:lumMod val="95000"/>
                    <a:lumOff val="5000"/>
                  </a:schemeClr>
                </a:solidFill>
              </a:rPr>
              <a:t>Hay grupos humanos que son víctimas de </a:t>
            </a:r>
            <a:r>
              <a:rPr lang="es-MX" dirty="0" smtClean="0">
                <a:solidFill>
                  <a:schemeClr val="tx1">
                    <a:lumMod val="95000"/>
                    <a:lumOff val="5000"/>
                  </a:schemeClr>
                </a:solidFill>
              </a:rPr>
              <a:t> </a:t>
            </a:r>
            <a:r>
              <a:rPr lang="es-MX" dirty="0">
                <a:solidFill>
                  <a:schemeClr val="tx1">
                    <a:lumMod val="95000"/>
                    <a:lumOff val="5000"/>
                  </a:schemeClr>
                </a:solidFill>
              </a:rPr>
              <a:t>discriminación todos los días por alguna de sus características físicas o su forma de vida. El origen étnico o nacional, el sexo, la edad, la discapacidad, la condición social o económica, la condición de salud, la religión, las opiniones, las preferencias sexuales, el estado civil y otras diferencias QUE pueden ser motivo de exclusión.</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172168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normAutofit/>
          </a:bodyPr>
          <a:lstStyle/>
          <a:p>
            <a:r>
              <a:rPr lang="es-MX" dirty="0">
                <a:solidFill>
                  <a:schemeClr val="tx1"/>
                </a:solidFill>
              </a:rPr>
              <a:t>Derechos </a:t>
            </a:r>
            <a:r>
              <a:rPr lang="es-MX" dirty="0" smtClean="0">
                <a:solidFill>
                  <a:schemeClr val="tx1"/>
                </a:solidFill>
              </a:rPr>
              <a:t>humanos </a:t>
            </a:r>
          </a:p>
          <a:p>
            <a:endParaRPr lang="es-MX" dirty="0">
              <a:solidFill>
                <a:schemeClr val="tx1"/>
              </a:solidFill>
            </a:endParaRPr>
          </a:p>
          <a:p>
            <a:pPr algn="just"/>
            <a:r>
              <a:rPr lang="es-MX" dirty="0" smtClean="0">
                <a:solidFill>
                  <a:schemeClr val="tx1"/>
                </a:solidFill>
              </a:rPr>
              <a:t>LA Legislación </a:t>
            </a:r>
            <a:r>
              <a:rPr lang="es-MX" dirty="0">
                <a:solidFill>
                  <a:schemeClr val="tx1"/>
                </a:solidFill>
              </a:rPr>
              <a:t>basada en normas internacionalmente aceptadas de derechos humanos puede evitar la discriminación y la violación de los derechos, mejorar el acceso a los servicios de salud y aumentar la calidad de vida.</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343911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lstStyle/>
          <a:p>
            <a:r>
              <a:rPr lang="es-MX" dirty="0">
                <a:solidFill>
                  <a:schemeClr val="tx1"/>
                </a:solidFill>
              </a:rPr>
              <a:t>La respuesta de la </a:t>
            </a:r>
            <a:r>
              <a:rPr lang="es-MX" dirty="0" smtClean="0">
                <a:solidFill>
                  <a:schemeClr val="tx1"/>
                </a:solidFill>
              </a:rPr>
              <a:t>OMS</a:t>
            </a:r>
          </a:p>
          <a:p>
            <a:endParaRPr lang="es-MX" dirty="0">
              <a:solidFill>
                <a:schemeClr val="tx1"/>
              </a:solidFill>
            </a:endParaRPr>
          </a:p>
          <a:p>
            <a:endParaRPr lang="es-MX" dirty="0">
              <a:solidFill>
                <a:schemeClr val="tx1"/>
              </a:solidFill>
            </a:endParaRPr>
          </a:p>
          <a:p>
            <a:pPr algn="just"/>
            <a:r>
              <a:rPr lang="es-MX" dirty="0">
                <a:solidFill>
                  <a:schemeClr val="tx1"/>
                </a:solidFill>
              </a:rPr>
              <a:t>La OMS y </a:t>
            </a:r>
            <a:r>
              <a:rPr lang="es-MX" dirty="0" smtClean="0">
                <a:solidFill>
                  <a:schemeClr val="tx1"/>
                </a:solidFill>
              </a:rPr>
              <a:t>PAÍSES asociados </a:t>
            </a:r>
            <a:r>
              <a:rPr lang="es-MX" dirty="0">
                <a:solidFill>
                  <a:schemeClr val="tx1"/>
                </a:solidFill>
              </a:rPr>
              <a:t>reconocen que la epilepsia es un importante problema de salud pública. La OMS, la Liga Internacional contra la Epilepsia y la Oficina Internacional para la Epilepsia están llevando a cabo una campaña mundial bajo el lema Salir de la sombra, cuyos objetivos son proporcionar mejor información y mayor sensibilización sobre la epilepsia, y reforzar los esfuerzos públicos y privados por mejorar la atención y reducir el impacto de la enfermedad.</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23771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456384"/>
          </a:xfrm>
        </p:spPr>
        <p:txBody>
          <a:bodyPr/>
          <a:lstStyle/>
          <a:p>
            <a:pPr algn="just"/>
            <a:r>
              <a:rPr lang="es-MX" dirty="0">
                <a:solidFill>
                  <a:schemeClr val="tx1"/>
                </a:solidFill>
              </a:rPr>
              <a:t>La campaña global “Sacando a la epilepsia de las sombras” se organizó de forma oficial el día 19 de julio de 1997 en la ciudad de Ginebra, Suiza. Es un acuerdo entre la Organización Mundial de la Salud (OMS), </a:t>
            </a:r>
            <a:r>
              <a:rPr lang="es-MX" dirty="0" smtClean="0">
                <a:solidFill>
                  <a:schemeClr val="tx1"/>
                </a:solidFill>
              </a:rPr>
              <a:t>Y VARIOS PAISES. </a:t>
            </a:r>
            <a:endParaRPr lang="es-MX" dirty="0" smtClean="0">
              <a:solidFill>
                <a:schemeClr val="tx1"/>
              </a:solidFill>
            </a:endParaRPr>
          </a:p>
          <a:p>
            <a:pPr algn="just"/>
            <a:endParaRPr lang="es-MX" dirty="0" smtClean="0">
              <a:solidFill>
                <a:schemeClr val="tx1"/>
              </a:solidFill>
            </a:endParaRPr>
          </a:p>
          <a:p>
            <a:pPr algn="just"/>
            <a:r>
              <a:rPr lang="es-MX" dirty="0" smtClean="0">
                <a:solidFill>
                  <a:schemeClr val="tx1"/>
                </a:solidFill>
              </a:rPr>
              <a:t>Su </a:t>
            </a:r>
            <a:r>
              <a:rPr lang="es-MX" dirty="0">
                <a:solidFill>
                  <a:schemeClr val="tx1"/>
                </a:solidFill>
              </a:rPr>
              <a:t>objetivo es mejorar el conocimiento del tema entre los profesionales, los gestores de servicios de salud y de políticas sanitarias, así como también entre los pacientes y sus familias.</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127561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normAutofit/>
          </a:bodyPr>
          <a:lstStyle/>
          <a:p>
            <a:pPr algn="just"/>
            <a:r>
              <a:rPr lang="es-MX" sz="2400" dirty="0" smtClean="0">
                <a:solidFill>
                  <a:schemeClr val="tx1"/>
                </a:solidFill>
              </a:rPr>
              <a:t>Su </a:t>
            </a:r>
            <a:r>
              <a:rPr lang="es-MX" sz="2400" dirty="0">
                <a:solidFill>
                  <a:schemeClr val="tx1"/>
                </a:solidFill>
              </a:rPr>
              <a:t>objetivo es mejorar el conocimiento del tema entre los profesionales, los gestores de servicios de salud y de políticas sanitarias, así como también entre los pacientes y sus familias</a:t>
            </a:r>
            <a:r>
              <a:rPr lang="es-MX" sz="2400" dirty="0" smtClean="0">
                <a:solidFill>
                  <a:schemeClr val="tx1"/>
                </a:solidFill>
              </a:rPr>
              <a:t>. La </a:t>
            </a:r>
            <a:r>
              <a:rPr lang="es-MX" sz="2400" dirty="0">
                <a:solidFill>
                  <a:schemeClr val="tx1"/>
                </a:solidFill>
              </a:rPr>
              <a:t>bioética en la sociedad</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886020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80928"/>
            <a:ext cx="8712968" cy="3384376"/>
          </a:xfrm>
        </p:spPr>
        <p:txBody>
          <a:bodyPr/>
          <a:lstStyle/>
          <a:p>
            <a:pPr algn="just"/>
            <a:r>
              <a:rPr lang="es-MX" dirty="0">
                <a:solidFill>
                  <a:schemeClr val="tx1"/>
                </a:solidFill>
              </a:rPr>
              <a:t>La bioética como una </a:t>
            </a:r>
            <a:r>
              <a:rPr lang="es-MX" dirty="0" smtClean="0">
                <a:solidFill>
                  <a:schemeClr val="tx1"/>
                </a:solidFill>
              </a:rPr>
              <a:t>disciplina, una forma </a:t>
            </a:r>
            <a:r>
              <a:rPr lang="es-MX" dirty="0">
                <a:solidFill>
                  <a:schemeClr val="tx1"/>
                </a:solidFill>
              </a:rPr>
              <a:t>nueva de valorar la </a:t>
            </a:r>
            <a:r>
              <a:rPr lang="es-MX" dirty="0" smtClean="0">
                <a:solidFill>
                  <a:schemeClr val="tx1"/>
                </a:solidFill>
              </a:rPr>
              <a:t>vida, contiene </a:t>
            </a:r>
            <a:r>
              <a:rPr lang="es-MX" dirty="0">
                <a:solidFill>
                  <a:schemeClr val="tx1"/>
                </a:solidFill>
              </a:rPr>
              <a:t>comunicación con la salud y su promoción. </a:t>
            </a:r>
            <a:endParaRPr lang="es-MX" dirty="0" smtClean="0">
              <a:solidFill>
                <a:schemeClr val="tx1"/>
              </a:solidFill>
            </a:endParaRPr>
          </a:p>
          <a:p>
            <a:pPr algn="just"/>
            <a:r>
              <a:rPr lang="es-MX" dirty="0" smtClean="0">
                <a:solidFill>
                  <a:schemeClr val="tx1"/>
                </a:solidFill>
              </a:rPr>
              <a:t>no </a:t>
            </a:r>
            <a:r>
              <a:rPr lang="es-MX" dirty="0">
                <a:solidFill>
                  <a:schemeClr val="tx1"/>
                </a:solidFill>
              </a:rPr>
              <a:t>se limita a cuestiones estrictamente biomédicas</a:t>
            </a:r>
            <a:r>
              <a:rPr lang="es-MX" dirty="0" smtClean="0">
                <a:solidFill>
                  <a:schemeClr val="tx1"/>
                </a:solidFill>
              </a:rPr>
              <a:t>.</a:t>
            </a:r>
          </a:p>
          <a:p>
            <a:pPr algn="just"/>
            <a:endParaRPr lang="es-MX" dirty="0">
              <a:solidFill>
                <a:schemeClr val="tx1"/>
              </a:solidFill>
            </a:endParaRPr>
          </a:p>
          <a:p>
            <a:pPr algn="just"/>
            <a:r>
              <a:rPr lang="es-MX" i="1" dirty="0" smtClean="0">
                <a:solidFill>
                  <a:schemeClr val="tx1"/>
                </a:solidFill>
              </a:rPr>
              <a:t>La </a:t>
            </a:r>
            <a:r>
              <a:rPr lang="es-MX" i="1" dirty="0">
                <a:solidFill>
                  <a:schemeClr val="tx1"/>
                </a:solidFill>
              </a:rPr>
              <a:t>justicia, solidaridad, humanismo y equidad -sólo por mencionar algunos principios que proporcionan mejores condiciones de vida, bienestar y derecho a una vida digna-, se incluyen en los análisis bioéticos.</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171091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456384"/>
          </a:xfrm>
        </p:spPr>
        <p:txBody>
          <a:bodyPr>
            <a:normAutofit/>
          </a:bodyPr>
          <a:lstStyle/>
          <a:p>
            <a:pPr algn="just"/>
            <a:r>
              <a:rPr lang="es-MX" sz="2000" dirty="0">
                <a:solidFill>
                  <a:schemeClr val="tx1"/>
                </a:solidFill>
              </a:rPr>
              <a:t>La contextualización de las situaciones </a:t>
            </a:r>
            <a:r>
              <a:rPr lang="es-MX" sz="2000" dirty="0" smtClean="0">
                <a:solidFill>
                  <a:schemeClr val="tx1"/>
                </a:solidFill>
              </a:rPr>
              <a:t>específicas mundiales han </a:t>
            </a:r>
            <a:r>
              <a:rPr lang="es-MX" sz="2000" dirty="0">
                <a:solidFill>
                  <a:schemeClr val="tx1"/>
                </a:solidFill>
              </a:rPr>
              <a:t>hecho surgir nuevas corrientes de pensamiento dentro de la bioética. Uno de los puntos de inflexión de este proceso se relaciona con la homologación de la Declaración Universal sobre Bioética y Derechos Humanos de la Organización de las Naciones Unidas para la Educación, la Ciencia y la Cultura (UNESCO). </a:t>
            </a:r>
            <a:r>
              <a:rPr lang="es-MX" sz="2000" dirty="0" smtClean="0">
                <a:solidFill>
                  <a:schemeClr val="tx1"/>
                </a:solidFill>
              </a:rPr>
              <a:t> </a:t>
            </a:r>
            <a:endParaRPr lang="es-MX" sz="2000"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756305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492896"/>
            <a:ext cx="8712968" cy="3672408"/>
          </a:xfrm>
        </p:spPr>
        <p:txBody>
          <a:bodyPr>
            <a:noAutofit/>
          </a:bodyPr>
          <a:lstStyle/>
          <a:p>
            <a:pPr algn="just"/>
            <a:r>
              <a:rPr lang="es-MX" sz="2400" dirty="0" smtClean="0">
                <a:solidFill>
                  <a:schemeClr val="tx1"/>
                </a:solidFill>
              </a:rPr>
              <a:t>Hasta ahora, la </a:t>
            </a:r>
            <a:r>
              <a:rPr lang="es-MX" sz="2400" dirty="0">
                <a:solidFill>
                  <a:schemeClr val="tx1"/>
                </a:solidFill>
              </a:rPr>
              <a:t>bioética había tenido una atención preferencial por las cuestiones </a:t>
            </a:r>
            <a:r>
              <a:rPr lang="es-MX" sz="2400" dirty="0" smtClean="0">
                <a:solidFill>
                  <a:schemeClr val="tx1"/>
                </a:solidFill>
              </a:rPr>
              <a:t>biomédicas y </a:t>
            </a:r>
            <a:r>
              <a:rPr lang="es-MX" sz="2400" dirty="0">
                <a:solidFill>
                  <a:schemeClr val="tx1"/>
                </a:solidFill>
              </a:rPr>
              <a:t>biotecnológicas, los conflictos que </a:t>
            </a:r>
            <a:r>
              <a:rPr lang="es-MX" sz="2400" dirty="0" smtClean="0">
                <a:solidFill>
                  <a:schemeClr val="tx1"/>
                </a:solidFill>
              </a:rPr>
              <a:t>giran </a:t>
            </a:r>
            <a:r>
              <a:rPr lang="es-MX" sz="2400" dirty="0">
                <a:solidFill>
                  <a:schemeClr val="tx1"/>
                </a:solidFill>
              </a:rPr>
              <a:t>en torno a la atención de salud y la relación médico-paciente; </a:t>
            </a:r>
            <a:r>
              <a:rPr lang="es-MX" sz="2400" dirty="0" smtClean="0">
                <a:solidFill>
                  <a:schemeClr val="tx1"/>
                </a:solidFill>
              </a:rPr>
              <a:t>hoy además los </a:t>
            </a:r>
            <a:r>
              <a:rPr lang="es-MX" sz="2400" dirty="0">
                <a:solidFill>
                  <a:schemeClr val="tx1"/>
                </a:solidFill>
              </a:rPr>
              <a:t>temas sociales, sanitarios y ambientales </a:t>
            </a:r>
            <a:r>
              <a:rPr lang="es-MX" sz="2400" dirty="0" smtClean="0">
                <a:solidFill>
                  <a:schemeClr val="tx1"/>
                </a:solidFill>
              </a:rPr>
              <a:t>están </a:t>
            </a:r>
            <a:r>
              <a:rPr lang="es-MX" sz="2400" dirty="0">
                <a:solidFill>
                  <a:schemeClr val="tx1"/>
                </a:solidFill>
              </a:rPr>
              <a:t>definitivamente incluidos en su </a:t>
            </a:r>
            <a:r>
              <a:rPr lang="es-MX" sz="2400" dirty="0" smtClean="0">
                <a:solidFill>
                  <a:schemeClr val="tx1"/>
                </a:solidFill>
              </a:rPr>
              <a:t>agenda.</a:t>
            </a:r>
            <a:endParaRPr lang="es-MX" sz="2400"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976646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normAutofit/>
          </a:bodyPr>
          <a:lstStyle/>
          <a:p>
            <a:pPr algn="just"/>
            <a:r>
              <a:rPr lang="es-MX" sz="1800" dirty="0">
                <a:solidFill>
                  <a:schemeClr val="tx1"/>
                </a:solidFill>
              </a:rPr>
              <a:t>La Declaración Universal sobre Bioética y Derechos </a:t>
            </a:r>
            <a:r>
              <a:rPr lang="es-MX" sz="1800" dirty="0" smtClean="0">
                <a:solidFill>
                  <a:schemeClr val="tx1"/>
                </a:solidFill>
              </a:rPr>
              <a:t>Humanos, </a:t>
            </a:r>
            <a:r>
              <a:rPr lang="es-MX" sz="1800" dirty="0">
                <a:solidFill>
                  <a:schemeClr val="tx1"/>
                </a:solidFill>
              </a:rPr>
              <a:t>explica que para promover los principios enunciados y comprender mejor los problemas planteados en el plano de la bioética, los Estados </a:t>
            </a:r>
            <a:r>
              <a:rPr lang="es-MX" sz="1800" dirty="0" smtClean="0">
                <a:solidFill>
                  <a:schemeClr val="tx1"/>
                </a:solidFill>
              </a:rPr>
              <a:t>deben </a:t>
            </a:r>
            <a:r>
              <a:rPr lang="es-MX" sz="1800" dirty="0">
                <a:solidFill>
                  <a:schemeClr val="tx1"/>
                </a:solidFill>
              </a:rPr>
              <a:t>esforzarse por fomentar la educación y formación referida a la bioética en todos los planos. También </a:t>
            </a:r>
            <a:r>
              <a:rPr lang="es-MX" sz="1800" dirty="0" smtClean="0">
                <a:solidFill>
                  <a:schemeClr val="tx1"/>
                </a:solidFill>
              </a:rPr>
              <a:t>deben </a:t>
            </a:r>
            <a:r>
              <a:rPr lang="es-MX" sz="1800" dirty="0">
                <a:solidFill>
                  <a:schemeClr val="tx1"/>
                </a:solidFill>
              </a:rPr>
              <a:t>estimular los programas de información y difusión de conocimientos de los problemas que generen dilemas y conflictos, donde la reflexión bioética desempeñe una función </a:t>
            </a:r>
            <a:r>
              <a:rPr lang="es-MX" sz="1800" dirty="0" smtClean="0">
                <a:solidFill>
                  <a:schemeClr val="tx1"/>
                </a:solidFill>
              </a:rPr>
              <a:t>importante</a:t>
            </a:r>
            <a:endParaRPr lang="es-MX" sz="1800"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81413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456384"/>
          </a:xfrm>
        </p:spPr>
        <p:txBody>
          <a:bodyPr>
            <a:normAutofit/>
          </a:bodyPr>
          <a:lstStyle/>
          <a:p>
            <a:pPr algn="just"/>
            <a:r>
              <a:rPr lang="es-MX" sz="2000" dirty="0">
                <a:solidFill>
                  <a:schemeClr val="tx1"/>
                </a:solidFill>
              </a:rPr>
              <a:t>los derechos humanos de los ciudadanos, de los pueblos, de las sociedades están profundamente involucrados con la bioética, que es la ética de la vida, a partir de los conflictos pequeños que ocurren entre los ciudadanos, hasta grandes temas como el nacimiento, el vivir y el morir.</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542339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744416"/>
          </a:xfrm>
        </p:spPr>
        <p:txBody>
          <a:bodyPr/>
          <a:lstStyle/>
          <a:p>
            <a:pPr algn="just"/>
            <a:r>
              <a:rPr lang="es-MX" dirty="0">
                <a:solidFill>
                  <a:schemeClr val="tx1"/>
                </a:solidFill>
              </a:rPr>
              <a:t>También hay otros temas </a:t>
            </a:r>
            <a:r>
              <a:rPr lang="es-MX" dirty="0" smtClean="0">
                <a:solidFill>
                  <a:schemeClr val="tx1"/>
                </a:solidFill>
              </a:rPr>
              <a:t>de </a:t>
            </a:r>
            <a:r>
              <a:rPr lang="es-MX" dirty="0">
                <a:solidFill>
                  <a:schemeClr val="tx1"/>
                </a:solidFill>
              </a:rPr>
              <a:t>una bioética responsable para el siglo XXI: </a:t>
            </a:r>
            <a:endParaRPr lang="es-MX" dirty="0" smtClean="0">
              <a:solidFill>
                <a:schemeClr val="tx1"/>
              </a:solidFill>
            </a:endParaRPr>
          </a:p>
          <a:p>
            <a:pPr algn="just"/>
            <a:r>
              <a:rPr lang="es-MX" dirty="0" smtClean="0">
                <a:solidFill>
                  <a:schemeClr val="tx1"/>
                </a:solidFill>
              </a:rPr>
              <a:t>protección </a:t>
            </a:r>
            <a:r>
              <a:rPr lang="es-MX" dirty="0">
                <a:solidFill>
                  <a:schemeClr val="tx1"/>
                </a:solidFill>
              </a:rPr>
              <a:t>de los vulnerables, </a:t>
            </a:r>
            <a:endParaRPr lang="es-MX" dirty="0" smtClean="0">
              <a:solidFill>
                <a:schemeClr val="tx1"/>
              </a:solidFill>
            </a:endParaRPr>
          </a:p>
          <a:p>
            <a:pPr algn="just"/>
            <a:r>
              <a:rPr lang="es-MX" dirty="0" smtClean="0">
                <a:solidFill>
                  <a:schemeClr val="tx1"/>
                </a:solidFill>
              </a:rPr>
              <a:t>prevención </a:t>
            </a:r>
            <a:r>
              <a:rPr lang="es-MX" dirty="0">
                <a:solidFill>
                  <a:schemeClr val="tx1"/>
                </a:solidFill>
              </a:rPr>
              <a:t>de enfermedades, </a:t>
            </a:r>
            <a:endParaRPr lang="es-MX" dirty="0" smtClean="0">
              <a:solidFill>
                <a:schemeClr val="tx1"/>
              </a:solidFill>
            </a:endParaRPr>
          </a:p>
          <a:p>
            <a:pPr algn="just"/>
            <a:r>
              <a:rPr lang="es-MX" dirty="0" smtClean="0">
                <a:solidFill>
                  <a:schemeClr val="tx1"/>
                </a:solidFill>
              </a:rPr>
              <a:t>precaución </a:t>
            </a:r>
            <a:r>
              <a:rPr lang="es-MX" dirty="0">
                <a:solidFill>
                  <a:schemeClr val="tx1"/>
                </a:solidFill>
              </a:rPr>
              <a:t>frente a posibles daños indeseables </a:t>
            </a:r>
            <a:r>
              <a:rPr lang="es-MX" dirty="0" smtClean="0">
                <a:solidFill>
                  <a:schemeClr val="tx1"/>
                </a:solidFill>
              </a:rPr>
              <a:t> </a:t>
            </a:r>
          </a:p>
          <a:p>
            <a:pPr algn="just"/>
            <a:r>
              <a:rPr lang="es-MX" dirty="0" smtClean="0">
                <a:solidFill>
                  <a:schemeClr val="tx1"/>
                </a:solidFill>
              </a:rPr>
              <a:t>prudencia </a:t>
            </a:r>
            <a:r>
              <a:rPr lang="es-MX" dirty="0">
                <a:solidFill>
                  <a:schemeClr val="tx1"/>
                </a:solidFill>
              </a:rPr>
              <a:t>frente a cuestiones no totalmente conocidas en temas como transgénicos y tantos otros. </a:t>
            </a:r>
            <a:endParaRPr lang="es-MX" dirty="0" smtClean="0">
              <a:solidFill>
                <a:schemeClr val="tx1"/>
              </a:solidFill>
            </a:endParaRPr>
          </a:p>
          <a:p>
            <a:pPr algn="just"/>
            <a:endParaRPr lang="es-MX" dirty="0">
              <a:solidFill>
                <a:schemeClr val="tx1"/>
              </a:solidFill>
            </a:endParaRPr>
          </a:p>
          <a:p>
            <a:pPr algn="just"/>
            <a:r>
              <a:rPr lang="es-MX" dirty="0" smtClean="0">
                <a:solidFill>
                  <a:schemeClr val="tx1"/>
                </a:solidFill>
              </a:rPr>
              <a:t>Estos </a:t>
            </a:r>
            <a:r>
              <a:rPr lang="es-MX" dirty="0">
                <a:solidFill>
                  <a:schemeClr val="tx1"/>
                </a:solidFill>
              </a:rPr>
              <a:t>temas no están dentro de la agenda de la bioética tradicional y son temas que hemos empezado a construir </a:t>
            </a:r>
            <a:r>
              <a:rPr lang="es-MX" dirty="0" smtClean="0">
                <a:solidFill>
                  <a:schemeClr val="tx1"/>
                </a:solidFill>
              </a:rPr>
              <a:t>aquí</a:t>
            </a:r>
            <a:r>
              <a:rPr lang="es-MX" dirty="0">
                <a:solidFill>
                  <a:schemeClr val="tx1"/>
                </a:solidFill>
              </a:rPr>
              <a:t>.</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74679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564904"/>
            <a:ext cx="8712968" cy="3960440"/>
          </a:xfrm>
        </p:spPr>
        <p:txBody>
          <a:bodyPr>
            <a:normAutofit/>
          </a:bodyPr>
          <a:lstStyle/>
          <a:p>
            <a:pPr algn="just"/>
            <a:r>
              <a:rPr lang="es-MX" dirty="0">
                <a:solidFill>
                  <a:schemeClr val="tx1">
                    <a:lumMod val="95000"/>
                    <a:lumOff val="5000"/>
                  </a:schemeClr>
                </a:solidFill>
              </a:rPr>
              <a:t>Para efectos de la Ley Federal para Prevenir y Eliminar la Discriminación, se entenderá por </a:t>
            </a:r>
            <a:r>
              <a:rPr lang="es-MX" dirty="0" smtClean="0">
                <a:solidFill>
                  <a:schemeClr val="tx1">
                    <a:lumMod val="95000"/>
                    <a:lumOff val="5000"/>
                  </a:schemeClr>
                </a:solidFill>
              </a:rPr>
              <a:t>esta, </a:t>
            </a:r>
            <a:r>
              <a:rPr lang="es-MX" dirty="0">
                <a:solidFill>
                  <a:schemeClr val="tx1">
                    <a:lumMod val="95000"/>
                    <a:lumOff val="5000"/>
                  </a:schemeClr>
                </a:solidFill>
              </a:rPr>
              <a:t>cualquier situación que niegue o impida el acceso en igualdad a </a:t>
            </a:r>
            <a:r>
              <a:rPr lang="es-MX" i="1" u="sng" dirty="0">
                <a:solidFill>
                  <a:schemeClr val="tx1">
                    <a:lumMod val="95000"/>
                    <a:lumOff val="5000"/>
                  </a:schemeClr>
                </a:solidFill>
              </a:rPr>
              <a:t>cualquier derecho</a:t>
            </a:r>
            <a:r>
              <a:rPr lang="es-MX" dirty="0">
                <a:solidFill>
                  <a:schemeClr val="tx1">
                    <a:lumMod val="95000"/>
                    <a:lumOff val="5000"/>
                  </a:schemeClr>
                </a:solidFill>
              </a:rPr>
              <a:t>, </a:t>
            </a:r>
            <a:r>
              <a:rPr lang="es-MX" i="1" dirty="0">
                <a:solidFill>
                  <a:schemeClr val="tx1">
                    <a:lumMod val="95000"/>
                    <a:lumOff val="5000"/>
                  </a:schemeClr>
                </a:solidFill>
              </a:rPr>
              <a:t>pero no siempre un trato diferenciado será considerado discriminación.</a:t>
            </a:r>
          </a:p>
          <a:p>
            <a:pPr algn="just"/>
            <a:r>
              <a:rPr lang="es-MX" dirty="0">
                <a:solidFill>
                  <a:schemeClr val="tx1">
                    <a:lumMod val="95000"/>
                    <a:lumOff val="5000"/>
                  </a:schemeClr>
                </a:solidFill>
              </a:rPr>
              <a:t> </a:t>
            </a:r>
          </a:p>
          <a:p>
            <a:pPr algn="just"/>
            <a:r>
              <a:rPr lang="es-MX" dirty="0" smtClean="0">
                <a:solidFill>
                  <a:schemeClr val="tx1">
                    <a:lumMod val="95000"/>
                    <a:lumOff val="5000"/>
                  </a:schemeClr>
                </a:solidFill>
              </a:rPr>
              <a:t>debe </a:t>
            </a:r>
            <a:r>
              <a:rPr lang="es-MX" dirty="0">
                <a:solidFill>
                  <a:schemeClr val="tx1">
                    <a:lumMod val="95000"/>
                    <a:lumOff val="5000"/>
                  </a:schemeClr>
                </a:solidFill>
              </a:rPr>
              <a:t>quedar claro que para efectos jurídicos, la discriminación ocurre solamente cuando hay una conducta que demuestre distinción, exclusión o restricción, a causa de alguna característica propia de la persona que tenga como consecuencia anular o impedir el ejercicio de un derecho.</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158593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492896"/>
            <a:ext cx="8712968" cy="3672408"/>
          </a:xfrm>
        </p:spPr>
        <p:txBody>
          <a:bodyPr>
            <a:normAutofit/>
          </a:bodyPr>
          <a:lstStyle/>
          <a:p>
            <a:pPr algn="just"/>
            <a:r>
              <a:rPr lang="es-MX" sz="2000" dirty="0">
                <a:solidFill>
                  <a:schemeClr val="tx1"/>
                </a:solidFill>
              </a:rPr>
              <a:t>Proponemos hacernos </a:t>
            </a:r>
            <a:r>
              <a:rPr lang="es-MX" sz="2000" dirty="0" smtClean="0">
                <a:solidFill>
                  <a:schemeClr val="tx1"/>
                </a:solidFill>
              </a:rPr>
              <a:t>que se </a:t>
            </a:r>
            <a:r>
              <a:rPr lang="es-MX" sz="2000" dirty="0" err="1" smtClean="0">
                <a:solidFill>
                  <a:schemeClr val="tx1"/>
                </a:solidFill>
              </a:rPr>
              <a:t>cumpLAN</a:t>
            </a:r>
            <a:r>
              <a:rPr lang="es-MX" sz="2000" dirty="0" smtClean="0">
                <a:solidFill>
                  <a:schemeClr val="tx1"/>
                </a:solidFill>
              </a:rPr>
              <a:t> </a:t>
            </a:r>
            <a:r>
              <a:rPr lang="es-MX" sz="2000" dirty="0">
                <a:solidFill>
                  <a:schemeClr val="tx1"/>
                </a:solidFill>
              </a:rPr>
              <a:t>los 28 principios de la Declaración Universal sobre Bioética y Derechos Humanos, junto con los cuatro principios </a:t>
            </a:r>
            <a:r>
              <a:rPr lang="es-MX" sz="2000" dirty="0" smtClean="0">
                <a:solidFill>
                  <a:schemeClr val="tx1"/>
                </a:solidFill>
              </a:rPr>
              <a:t>de </a:t>
            </a:r>
            <a:r>
              <a:rPr lang="es-MX" sz="2000" dirty="0">
                <a:solidFill>
                  <a:schemeClr val="tx1"/>
                </a:solidFill>
              </a:rPr>
              <a:t>la bioética, para solucionar los problemas y dilemas que enfrentan las personas epilépticas y que les provocan sufrimiento a ellos </a:t>
            </a:r>
            <a:r>
              <a:rPr lang="es-MX" sz="2000" dirty="0" smtClean="0">
                <a:solidFill>
                  <a:schemeClr val="tx1"/>
                </a:solidFill>
              </a:rPr>
              <a:t>y a </a:t>
            </a:r>
            <a:r>
              <a:rPr lang="es-MX" sz="2000" dirty="0">
                <a:solidFill>
                  <a:schemeClr val="tx1"/>
                </a:solidFill>
              </a:rPr>
              <a:t>sus familias. De acuerdo al contexto donde se establezcan las relaciones </a:t>
            </a:r>
            <a:r>
              <a:rPr lang="es-MX" sz="2000" dirty="0" smtClean="0">
                <a:solidFill>
                  <a:schemeClr val="tx1"/>
                </a:solidFill>
              </a:rPr>
              <a:t>    </a:t>
            </a:r>
            <a:r>
              <a:rPr lang="es-MX" sz="2000" i="1" u="sng" dirty="0" smtClean="0">
                <a:solidFill>
                  <a:schemeClr val="tx1"/>
                </a:solidFill>
              </a:rPr>
              <a:t>profesional-paciente-familia</a:t>
            </a:r>
            <a:endParaRPr lang="es-MX" sz="2000" i="1" u="sng"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27322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456384"/>
          </a:xfrm>
        </p:spPr>
        <p:txBody>
          <a:bodyPr/>
          <a:lstStyle/>
          <a:p>
            <a:pPr algn="just"/>
            <a:r>
              <a:rPr lang="es-MX" dirty="0">
                <a:solidFill>
                  <a:schemeClr val="tx1"/>
                </a:solidFill>
              </a:rPr>
              <a:t>Las estigmatizaciones que padecen las personas epilépticas comienzan en las primeras etapas de la vida, repercutiendo en el desarrollo emocional de los enfermos. Éstas los vuelven personas aisladas, inseguras y temerosas, porque creen que por su epilepsia pueden ser rechazadas de antemano. Las relaciones </a:t>
            </a:r>
            <a:r>
              <a:rPr lang="es-MX" dirty="0" smtClean="0">
                <a:solidFill>
                  <a:schemeClr val="tx1"/>
                </a:solidFill>
              </a:rPr>
              <a:t>interpersonales están </a:t>
            </a:r>
            <a:r>
              <a:rPr lang="es-MX" dirty="0">
                <a:solidFill>
                  <a:schemeClr val="tx1"/>
                </a:solidFill>
              </a:rPr>
              <a:t>muy </a:t>
            </a:r>
            <a:r>
              <a:rPr lang="es-MX" dirty="0" smtClean="0">
                <a:solidFill>
                  <a:schemeClr val="tx1"/>
                </a:solidFill>
              </a:rPr>
              <a:t>afectadas.</a:t>
            </a:r>
          </a:p>
          <a:p>
            <a:pPr algn="just"/>
            <a:endParaRPr lang="es-MX" dirty="0">
              <a:solidFill>
                <a:schemeClr val="tx1"/>
              </a:solidFill>
            </a:endParaRPr>
          </a:p>
          <a:p>
            <a:pPr algn="just"/>
            <a:r>
              <a:rPr lang="es-MX" dirty="0" smtClean="0">
                <a:solidFill>
                  <a:schemeClr val="tx1"/>
                </a:solidFill>
              </a:rPr>
              <a:t>Existen </a:t>
            </a:r>
            <a:r>
              <a:rPr lang="es-MX" dirty="0">
                <a:solidFill>
                  <a:schemeClr val="tx1"/>
                </a:solidFill>
              </a:rPr>
              <a:t>dudas y temores ante la posibilidad de tener una pareja, formar una familia y transmitir la enfermedad a su descendencia.</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358901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564904"/>
            <a:ext cx="8712968" cy="3816424"/>
          </a:xfrm>
        </p:spPr>
        <p:txBody>
          <a:bodyPr>
            <a:normAutofit/>
          </a:bodyPr>
          <a:lstStyle/>
          <a:p>
            <a:pPr algn="just"/>
            <a:r>
              <a:rPr lang="es-MX" sz="2000" dirty="0">
                <a:solidFill>
                  <a:schemeClr val="tx1"/>
                </a:solidFill>
              </a:rPr>
              <a:t>La Declaración Universal sobre Bioética y Derechos Humanos se dirige a los Estados y a las </a:t>
            </a:r>
            <a:r>
              <a:rPr lang="es-MX" sz="2000" dirty="0" smtClean="0">
                <a:solidFill>
                  <a:schemeClr val="tx1"/>
                </a:solidFill>
              </a:rPr>
              <a:t>personas. </a:t>
            </a:r>
            <a:r>
              <a:rPr lang="es-MX" sz="2000" dirty="0">
                <a:solidFill>
                  <a:schemeClr val="tx1"/>
                </a:solidFill>
              </a:rPr>
              <a:t>Cuando procede, esta Declaración también orienta en la toma de decisiones o prácticas de personas, grupos, comunidades, instituciones y empresas, públicas y privadas. Promueve el respeto de la dignidad humana y protege los derechos humanos, justipreciando el respeto a la vida y a las libertades.</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853938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lstStyle/>
          <a:p>
            <a:pPr algn="just"/>
            <a:r>
              <a:rPr lang="es-MX" sz="2000" dirty="0">
                <a:solidFill>
                  <a:schemeClr val="tx1"/>
                </a:solidFill>
              </a:rPr>
              <a:t>el artículo </a:t>
            </a:r>
            <a:r>
              <a:rPr lang="es-MX" sz="2000" dirty="0" smtClean="0">
                <a:solidFill>
                  <a:schemeClr val="tx1"/>
                </a:solidFill>
              </a:rPr>
              <a:t>11 </a:t>
            </a:r>
            <a:r>
              <a:rPr lang="es-MX" sz="2000" dirty="0">
                <a:solidFill>
                  <a:schemeClr val="tx1"/>
                </a:solidFill>
              </a:rPr>
              <a:t>trata la no discriminación y no estigmatización. Aclara que por ningún motivo, individuo o grupo alguno será sometido a la violación de la dignidad humana, los derechos humanos y las libertades fundamentales, ni a discriminación o estigmatización. En el artículo 14 se trata la responsabilidad social en salud, la promoción de la salud y el desarrollo social para los pueblos.</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2282431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852936"/>
            <a:ext cx="8712968" cy="3312368"/>
          </a:xfrm>
        </p:spPr>
        <p:txBody>
          <a:bodyPr>
            <a:noAutofit/>
          </a:bodyPr>
          <a:lstStyle/>
          <a:p>
            <a:pPr algn="just"/>
            <a:r>
              <a:rPr lang="es-MX" sz="2400" dirty="0">
                <a:solidFill>
                  <a:schemeClr val="tx1"/>
                </a:solidFill>
              </a:rPr>
              <a:t>En el artículo 8 de la Declaración Universal sobre Bioética y Derechos </a:t>
            </a:r>
            <a:r>
              <a:rPr lang="es-MX" sz="2400" dirty="0" smtClean="0">
                <a:solidFill>
                  <a:schemeClr val="tx1"/>
                </a:solidFill>
              </a:rPr>
              <a:t>Humanos, </a:t>
            </a:r>
            <a:r>
              <a:rPr lang="es-MX" sz="2400" dirty="0">
                <a:solidFill>
                  <a:schemeClr val="tx1"/>
                </a:solidFill>
              </a:rPr>
              <a:t>se declara el respeto de la vulnerabilidad humana y la integridad personal. Esto quiere decir que se debe proteger y respetar la dignidad personal, en especial en aquellas personas más </a:t>
            </a:r>
            <a:r>
              <a:rPr lang="es-MX" sz="2400" dirty="0" smtClean="0">
                <a:solidFill>
                  <a:schemeClr val="tx1"/>
                </a:solidFill>
              </a:rPr>
              <a:t>vulnerables.</a:t>
            </a:r>
            <a:endParaRPr lang="es-MX" sz="2400"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53392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492896"/>
            <a:ext cx="8712968" cy="3672408"/>
          </a:xfrm>
        </p:spPr>
        <p:txBody>
          <a:bodyPr/>
          <a:lstStyle/>
          <a:p>
            <a:pPr algn="just"/>
            <a:r>
              <a:rPr lang="es-MX" sz="2000" dirty="0">
                <a:solidFill>
                  <a:schemeClr val="tx1"/>
                </a:solidFill>
              </a:rPr>
              <a:t>Los derechos humanos son aquellas libertades, facultades, instituciones o reivindicaciones relativas a bienes primarios o básicos que incluyen a toda persona, por el simple hecho de su condición humana, para la garantía de una vida digna, sin distinción alguna de etnia, color, sexo, idioma, religión, opinión política o de cualquier otra índole, origen nacional o social, posición económica, nacimiento o cualquier otra condición</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2903373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lstStyle/>
          <a:p>
            <a:pPr algn="just"/>
            <a:r>
              <a:rPr lang="es-MX" sz="2000" dirty="0">
                <a:solidFill>
                  <a:schemeClr val="tx1"/>
                </a:solidFill>
              </a:rPr>
              <a:t>Los derechos humanos son independientes, lo que equivale a que no dependen exclusivamente del ordenamiento jurídico vigente, por lo que son considerados fuente del Derecho, </a:t>
            </a:r>
            <a:r>
              <a:rPr lang="es-MX" sz="2000" i="1" u="sng" dirty="0">
                <a:solidFill>
                  <a:schemeClr val="tx1"/>
                </a:solidFill>
              </a:rPr>
              <a:t>sin embargo desde el positivismo jurídico es que solamente los países que suscriben los Pactos Internacionales de Derechos Humanos y sus Protocolos están obligados jurídicamente a su cumplimiento </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2121870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564904"/>
            <a:ext cx="8712968" cy="3600400"/>
          </a:xfrm>
        </p:spPr>
        <p:txBody>
          <a:bodyPr/>
          <a:lstStyle/>
          <a:p>
            <a:pPr algn="just"/>
            <a:r>
              <a:rPr lang="es-MX" sz="2400" dirty="0">
                <a:solidFill>
                  <a:schemeClr val="tx1"/>
                </a:solidFill>
              </a:rPr>
              <a:t>Desde un punto de vista más relacional, los Derechos Humanos se han definido como las condiciones que permiten crear una relación integrada entre la persona y la sociedad, que permita a los individuos ser personas jurídicas, identificándose consigo mismos y con los otros</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003326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492896"/>
            <a:ext cx="8712968" cy="3672408"/>
          </a:xfrm>
        </p:spPr>
        <p:txBody>
          <a:bodyPr/>
          <a:lstStyle/>
          <a:p>
            <a:pPr algn="just"/>
            <a:r>
              <a:rPr lang="es-MX" sz="2400" dirty="0">
                <a:solidFill>
                  <a:schemeClr val="tx1"/>
                </a:solidFill>
              </a:rPr>
              <a:t>La igualdad es el estado de ser igual, es decir, tener los mismos derechos o estatus. La Declaración Universal de los Derechos Humanos de 1948 estipula que “Todos son iguales ante la ley y tienen, sin distinción, derecho a igual protección de la ley.”. </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2068486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456384"/>
          </a:xfrm>
        </p:spPr>
        <p:txBody>
          <a:bodyPr/>
          <a:lstStyle/>
          <a:p>
            <a:pPr algn="just"/>
            <a:r>
              <a:rPr lang="es-MX" sz="2800" dirty="0">
                <a:solidFill>
                  <a:schemeClr val="tx1"/>
                </a:solidFill>
              </a:rPr>
              <a:t>Todos tienen derecho a igual protección contra toda discriminación que infrinja esta Declaración y contra toda provocación a tal discriminación</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688468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2708920"/>
            <a:ext cx="8712968" cy="3528392"/>
          </a:xfrm>
        </p:spPr>
        <p:txBody>
          <a:bodyPr>
            <a:noAutofit/>
          </a:bodyPr>
          <a:lstStyle/>
          <a:p>
            <a:r>
              <a:rPr lang="es-MX" sz="1200" dirty="0">
                <a:solidFill>
                  <a:schemeClr val="tx1"/>
                </a:solidFill>
              </a:rPr>
              <a:t>Algunos ejemplos claros de conductas discriminatorias son:</a:t>
            </a:r>
          </a:p>
          <a:p>
            <a:r>
              <a:rPr lang="es-MX" sz="1200" dirty="0">
                <a:solidFill>
                  <a:schemeClr val="tx1"/>
                </a:solidFill>
              </a:rPr>
              <a:t> </a:t>
            </a:r>
          </a:p>
          <a:p>
            <a:pPr algn="just"/>
            <a:r>
              <a:rPr lang="es-MX" sz="1200" dirty="0">
                <a:solidFill>
                  <a:schemeClr val="tx1"/>
                </a:solidFill>
              </a:rPr>
              <a:t>1.- Impedir el acceso a la educación pública o privada por tener una discapacidad, otra nacionalidad o credo religioso.</a:t>
            </a:r>
          </a:p>
          <a:p>
            <a:pPr algn="just"/>
            <a:r>
              <a:rPr lang="es-MX" sz="1200" dirty="0">
                <a:solidFill>
                  <a:schemeClr val="tx1"/>
                </a:solidFill>
              </a:rPr>
              <a:t> </a:t>
            </a:r>
          </a:p>
          <a:p>
            <a:pPr algn="just"/>
            <a:r>
              <a:rPr lang="es-MX" sz="1200" dirty="0">
                <a:solidFill>
                  <a:schemeClr val="tx1"/>
                </a:solidFill>
              </a:rPr>
              <a:t>2.- Prohibir la libre elección de empleo o restringir las oportunidades de acceso, permanencia y ascenso en el mismo, por ejemplo a consecuencia de la corta o avanzada edad.</a:t>
            </a:r>
          </a:p>
          <a:p>
            <a:pPr algn="just"/>
            <a:r>
              <a:rPr lang="es-MX" sz="1200" dirty="0">
                <a:solidFill>
                  <a:schemeClr val="tx1"/>
                </a:solidFill>
              </a:rPr>
              <a:t> </a:t>
            </a:r>
          </a:p>
          <a:p>
            <a:pPr algn="just"/>
            <a:r>
              <a:rPr lang="es-MX" sz="1200" dirty="0">
                <a:solidFill>
                  <a:schemeClr val="tx1"/>
                </a:solidFill>
              </a:rPr>
              <a:t>3.- Establecer diferencias en los salarios, las prestaciones y las condiciones laborales para trabajos iguales, </a:t>
            </a:r>
            <a:r>
              <a:rPr lang="es-MX" sz="1200" i="1" u="sng" dirty="0">
                <a:solidFill>
                  <a:schemeClr val="tx1"/>
                </a:solidFill>
              </a:rPr>
              <a:t>como puede ocurrir con las mujeres.</a:t>
            </a:r>
          </a:p>
          <a:p>
            <a:pPr algn="just"/>
            <a:r>
              <a:rPr lang="es-MX" sz="1200" dirty="0">
                <a:solidFill>
                  <a:schemeClr val="tx1"/>
                </a:solidFill>
              </a:rPr>
              <a:t> </a:t>
            </a:r>
          </a:p>
          <a:p>
            <a:pPr algn="just"/>
            <a:r>
              <a:rPr lang="es-MX" sz="1200" dirty="0">
                <a:solidFill>
                  <a:schemeClr val="tx1"/>
                </a:solidFill>
              </a:rPr>
              <a:t>4.- Negar o limitar información sobre derechos reproductivos o impedir la libre determinación del número y espaciamiento de los hijos e hijas.</a:t>
            </a:r>
          </a:p>
          <a:p>
            <a:pPr algn="just"/>
            <a:r>
              <a:rPr lang="es-MX" sz="1200" dirty="0">
                <a:solidFill>
                  <a:schemeClr val="tx1"/>
                </a:solidFill>
              </a:rPr>
              <a:t> </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541612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80928"/>
            <a:ext cx="8712968" cy="3384376"/>
          </a:xfrm>
        </p:spPr>
        <p:txBody>
          <a:bodyPr>
            <a:normAutofit/>
          </a:bodyPr>
          <a:lstStyle/>
          <a:p>
            <a:pPr algn="just"/>
            <a:r>
              <a:rPr lang="es-MX" sz="2400" dirty="0">
                <a:solidFill>
                  <a:schemeClr val="tx1"/>
                </a:solidFill>
              </a:rPr>
              <a:t>El derecho a la intimidad consiste en una especie de barrera o cerca que defiende la autonomía del individuo humano frente a los demás y sobre todo, frente a las posibles injerencias indebidas de los poderes públicos, sus órganos y sus agentes.</a:t>
            </a:r>
          </a:p>
          <a:p>
            <a:pPr algn="just"/>
            <a:endParaRPr lang="es-MX" sz="2400"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518373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492896"/>
            <a:ext cx="8712968" cy="3672408"/>
          </a:xfrm>
        </p:spPr>
        <p:txBody>
          <a:bodyPr>
            <a:normAutofit lnSpcReduction="10000"/>
          </a:bodyPr>
          <a:lstStyle/>
          <a:p>
            <a:pPr algn="just"/>
            <a:r>
              <a:rPr lang="es-MX" sz="2400" dirty="0">
                <a:solidFill>
                  <a:schemeClr val="tx1"/>
                </a:solidFill>
              </a:rPr>
              <a:t>Se podría definir el derecho a la intimidad de los usuarios de servicios sanitarios como el derecho a ser atendidos con especial respeto a la individualidad de nuestra persona o cuerpo en cualquier actuación sanitaria (consulta, diagnóstico, tratamiento, cirugía, etc.), tanto presencialmente como a distancia </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53309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456384"/>
          </a:xfrm>
        </p:spPr>
        <p:txBody>
          <a:bodyPr/>
          <a:lstStyle/>
          <a:p>
            <a:pPr algn="just"/>
            <a:r>
              <a:rPr lang="es-MX" sz="2000" dirty="0">
                <a:solidFill>
                  <a:schemeClr val="tx1"/>
                </a:solidFill>
              </a:rPr>
              <a:t>Otros datos especialmente protegidos: la confidencialidad también incluye datos sobre nuestra ideología, religión, creencias, origen racial, vida sexual, sobre si hemos sido objeto de malos tratos y, en general, cuantos datos o informaciones puedan tener especial relevancia para la salvaguarda de la intimidad personal y familiar.</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581261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lstStyle/>
          <a:p>
            <a:pPr algn="just"/>
            <a:r>
              <a:rPr lang="es-MX" sz="2000" dirty="0">
                <a:solidFill>
                  <a:schemeClr val="tx1"/>
                </a:solidFill>
              </a:rPr>
              <a:t>El derecho a la intimidad tiene por objeto el respeto de un ámbito de vida privada, personal y familiar, que debe quedar excluido del conocimiento ajeno y de las intromisiones de los demás, está consignado en el artículo 12 de la Declaración Universal de los Derechos Humanos, de 1948, y en el artículo 17 del Pacto Internacional de los Derechos Civiles y Políticos</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163528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888432"/>
          </a:xfrm>
        </p:spPr>
        <p:txBody>
          <a:bodyPr>
            <a:normAutofit/>
          </a:bodyPr>
          <a:lstStyle/>
          <a:p>
            <a:pPr algn="just"/>
            <a:r>
              <a:rPr lang="es-MX" sz="3200" dirty="0">
                <a:solidFill>
                  <a:schemeClr val="tx1"/>
                </a:solidFill>
              </a:rPr>
              <a:t>Derecho a recibir una atención integral de sus problemas de salud</a:t>
            </a:r>
          </a:p>
          <a:p>
            <a:pPr algn="just"/>
            <a:endParaRPr lang="es-MX"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065287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lstStyle/>
          <a:p>
            <a:pPr algn="just"/>
            <a:r>
              <a:rPr lang="es-MX" sz="2800" dirty="0">
                <a:solidFill>
                  <a:schemeClr val="tx1"/>
                </a:solidFill>
              </a:rPr>
              <a:t>Derecho al respeto a su personalidad, dignidad humana e intimidad</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969072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lstStyle/>
          <a:p>
            <a:pPr algn="just"/>
            <a:r>
              <a:rPr lang="es-MX" sz="2800" dirty="0">
                <a:solidFill>
                  <a:schemeClr val="tx1"/>
                </a:solidFill>
              </a:rPr>
              <a:t>Derecho en caso de hospitalización a que ésta incida lo menos posible en sus relaciones sociales y personales. </a:t>
            </a:r>
            <a:r>
              <a:rPr lang="es-MX" sz="2800" i="1" u="sng" dirty="0">
                <a:solidFill>
                  <a:schemeClr val="tx1"/>
                </a:solidFill>
              </a:rPr>
              <a:t>Para ello, el Hospital facilitará un régimen de visitas lo más amplio posible,</a:t>
            </a:r>
          </a:p>
          <a:p>
            <a:endParaRPr lang="es-MX" i="1" u="sng"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22790910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564904"/>
            <a:ext cx="8712968" cy="3600400"/>
          </a:xfrm>
        </p:spPr>
        <p:txBody>
          <a:bodyPr/>
          <a:lstStyle/>
          <a:p>
            <a:pPr algn="just"/>
            <a:r>
              <a:rPr lang="es-MX" sz="2800" dirty="0">
                <a:solidFill>
                  <a:schemeClr val="tx1"/>
                </a:solidFill>
              </a:rPr>
              <a:t>Derecho a conocer los cauces formales para presentar reclamaciones, quejas, sugerencias y en general, para comunicarse con la administración de las Instituciones</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2212706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708920"/>
            <a:ext cx="8712968" cy="3456384"/>
          </a:xfrm>
        </p:spPr>
        <p:txBody>
          <a:bodyPr/>
          <a:lstStyle/>
          <a:p>
            <a:r>
              <a:rPr lang="es-MX" dirty="0">
                <a:solidFill>
                  <a:schemeClr val="tx1"/>
                </a:solidFill>
              </a:rPr>
              <a:t>Para concluir dejar un sólo mensaje como reflexión individual</a:t>
            </a:r>
          </a:p>
          <a:p>
            <a:pPr algn="just"/>
            <a:r>
              <a:rPr lang="es-MX" sz="2000" dirty="0">
                <a:solidFill>
                  <a:schemeClr val="tx1"/>
                </a:solidFill>
              </a:rPr>
              <a:t>En el estado laico moderno se reconoce la libertad integral de sus ciudadanos, se opta por la pluralidad, sin reduccionismos ideológicos ni discriminaciones caprichosas. Laicidad es sinónimo de libertad en el campo de las convicciones asumidas por los ciudadanos. </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5072145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636912"/>
            <a:ext cx="8712968" cy="3528392"/>
          </a:xfrm>
        </p:spPr>
        <p:txBody>
          <a:bodyPr/>
          <a:lstStyle/>
          <a:p>
            <a:pPr algn="just"/>
            <a:r>
              <a:rPr lang="es-MX" sz="2000" dirty="0">
                <a:solidFill>
                  <a:schemeClr val="tx1"/>
                </a:solidFill>
              </a:rPr>
              <a:t>El Estado, en este sentido, no puede competir, ni suplantar la voluntad de los ciudadanos, de tal manera que nadie sea obligado a actuar en contra de su conciencia y tampoco se le impida a actuar conforme a ella.</a:t>
            </a:r>
          </a:p>
          <a:p>
            <a:endParaRPr lang="es-MX" dirty="0"/>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2019274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420888"/>
            <a:ext cx="8712968" cy="3744416"/>
          </a:xfrm>
        </p:spPr>
        <p:txBody>
          <a:bodyPr>
            <a:normAutofit lnSpcReduction="10000"/>
          </a:bodyPr>
          <a:lstStyle/>
          <a:p>
            <a:r>
              <a:rPr lang="es-MX" dirty="0">
                <a:solidFill>
                  <a:schemeClr val="tx1"/>
                </a:solidFill>
              </a:rPr>
              <a:t>Algunos ejemplos claros de conductas discriminatorias son:</a:t>
            </a:r>
          </a:p>
          <a:p>
            <a:pPr algn="just"/>
            <a:r>
              <a:rPr lang="es-MX" dirty="0" smtClean="0">
                <a:solidFill>
                  <a:schemeClr val="tx1"/>
                </a:solidFill>
              </a:rPr>
              <a:t> </a:t>
            </a:r>
            <a:endParaRPr lang="es-MX" dirty="0">
              <a:solidFill>
                <a:schemeClr val="tx1"/>
              </a:solidFill>
            </a:endParaRPr>
          </a:p>
          <a:p>
            <a:pPr algn="just"/>
            <a:r>
              <a:rPr lang="es-MX" dirty="0">
                <a:solidFill>
                  <a:schemeClr val="tx1"/>
                </a:solidFill>
              </a:rPr>
              <a:t>5.- Negar o condicionar los servicios de atención médica o impedir la participación en las decisiones sobre su tratamiento médico o terapéutico dentro de sus posibilidades y medios.</a:t>
            </a:r>
          </a:p>
          <a:p>
            <a:pPr algn="just"/>
            <a:r>
              <a:rPr lang="es-MX" dirty="0">
                <a:solidFill>
                  <a:schemeClr val="tx1"/>
                </a:solidFill>
              </a:rPr>
              <a:t> </a:t>
            </a:r>
          </a:p>
          <a:p>
            <a:pPr algn="just"/>
            <a:r>
              <a:rPr lang="es-MX" dirty="0">
                <a:solidFill>
                  <a:schemeClr val="tx1"/>
                </a:solidFill>
              </a:rPr>
              <a:t>6.- Impedir la participación, en condiciones equitativas, en asociaciones civiles, políticas o de cualquier otra índole a causa de una discapacidad.</a:t>
            </a:r>
          </a:p>
          <a:p>
            <a:pPr algn="just"/>
            <a:r>
              <a:rPr lang="es-MX" dirty="0">
                <a:solidFill>
                  <a:schemeClr val="tx1"/>
                </a:solidFill>
              </a:rPr>
              <a:t> </a:t>
            </a:r>
          </a:p>
          <a:p>
            <a:pPr algn="just"/>
            <a:r>
              <a:rPr lang="es-MX" dirty="0">
                <a:solidFill>
                  <a:schemeClr val="tx1"/>
                </a:solidFill>
              </a:rPr>
              <a:t>7.- Negar o condicionar el acceso a cargos públicos por el sexo o por el origen étnico.</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370762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852936"/>
            <a:ext cx="8712968" cy="3312368"/>
          </a:xfrm>
        </p:spPr>
        <p:txBody>
          <a:bodyPr>
            <a:normAutofit/>
          </a:bodyPr>
          <a:lstStyle/>
          <a:p>
            <a:endParaRPr lang="es-MX" sz="5400" dirty="0" smtClean="0">
              <a:solidFill>
                <a:schemeClr val="tx1"/>
              </a:solidFill>
            </a:endParaRPr>
          </a:p>
          <a:p>
            <a:r>
              <a:rPr lang="es-MX" sz="5400" dirty="0" smtClean="0">
                <a:solidFill>
                  <a:schemeClr val="tx1"/>
                </a:solidFill>
              </a:rPr>
              <a:t>gracias</a:t>
            </a:r>
            <a:endParaRPr lang="es-MX" sz="5400"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417598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83204" y="2204864"/>
            <a:ext cx="8712968" cy="3960440"/>
          </a:xfrm>
        </p:spPr>
        <p:txBody>
          <a:bodyPr>
            <a:normAutofit fontScale="92500" lnSpcReduction="10000"/>
          </a:bodyPr>
          <a:lstStyle/>
          <a:p>
            <a:r>
              <a:rPr lang="es-MX" dirty="0" smtClean="0">
                <a:solidFill>
                  <a:schemeClr val="tx1"/>
                </a:solidFill>
              </a:rPr>
              <a:t>Epilepsia (OMS)</a:t>
            </a:r>
            <a:endParaRPr lang="es-MX" dirty="0">
              <a:solidFill>
                <a:schemeClr val="tx1"/>
              </a:solidFill>
            </a:endParaRPr>
          </a:p>
          <a:p>
            <a:endParaRPr lang="es-MX" dirty="0">
              <a:solidFill>
                <a:schemeClr val="tx1"/>
              </a:solidFill>
            </a:endParaRPr>
          </a:p>
          <a:p>
            <a:pPr algn="just"/>
            <a:r>
              <a:rPr lang="es-MX" dirty="0" smtClean="0">
                <a:solidFill>
                  <a:schemeClr val="tx1"/>
                </a:solidFill>
              </a:rPr>
              <a:t>La </a:t>
            </a:r>
            <a:r>
              <a:rPr lang="es-MX" dirty="0">
                <a:solidFill>
                  <a:schemeClr val="tx1"/>
                </a:solidFill>
              </a:rPr>
              <a:t>epilepsia es un trastorno neurológico crónico que afecta a personas de todas las edades.</a:t>
            </a:r>
          </a:p>
          <a:p>
            <a:pPr algn="just"/>
            <a:r>
              <a:rPr lang="es-MX" dirty="0">
                <a:solidFill>
                  <a:schemeClr val="tx1"/>
                </a:solidFill>
              </a:rPr>
              <a:t>En el mundo hay aproximadamente 50 millones de personas con epilepsia.</a:t>
            </a:r>
          </a:p>
          <a:p>
            <a:pPr algn="just"/>
            <a:r>
              <a:rPr lang="es-MX" i="1" u="sng" dirty="0">
                <a:solidFill>
                  <a:schemeClr val="tx1"/>
                </a:solidFill>
              </a:rPr>
              <a:t>Cerca del 80% de los pacientes proceden de </a:t>
            </a:r>
            <a:r>
              <a:rPr lang="es-MX" i="1" u="sng" dirty="0" smtClean="0">
                <a:solidFill>
                  <a:schemeClr val="tx1"/>
                </a:solidFill>
              </a:rPr>
              <a:t>PAÍSES </a:t>
            </a:r>
            <a:r>
              <a:rPr lang="es-MX" i="1" u="sng" dirty="0">
                <a:solidFill>
                  <a:schemeClr val="tx1"/>
                </a:solidFill>
              </a:rPr>
              <a:t>en desarrollo.</a:t>
            </a:r>
          </a:p>
          <a:p>
            <a:pPr algn="just"/>
            <a:r>
              <a:rPr lang="es-MX" dirty="0">
                <a:solidFill>
                  <a:schemeClr val="tx1"/>
                </a:solidFill>
              </a:rPr>
              <a:t>La epilepsia responde al tratamiento en aproximadamente un 70% de los casos, pero alrededor de tres cuartas partes de los afectados residentes en países en desarrollo no reciben el tratamiento que necesitan.</a:t>
            </a:r>
          </a:p>
          <a:p>
            <a:pPr algn="just"/>
            <a:r>
              <a:rPr lang="es-MX" dirty="0">
                <a:solidFill>
                  <a:schemeClr val="tx1"/>
                </a:solidFill>
              </a:rPr>
              <a:t>Los pacientes y sus familias pueden ser víctimas de la estigmatización y la discriminación en muchas partes del mundo.</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49494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564904"/>
            <a:ext cx="8712968" cy="3600400"/>
          </a:xfrm>
        </p:spPr>
        <p:txBody>
          <a:bodyPr>
            <a:normAutofit lnSpcReduction="10000"/>
          </a:bodyPr>
          <a:lstStyle/>
          <a:p>
            <a:r>
              <a:rPr lang="es-MX" dirty="0">
                <a:solidFill>
                  <a:schemeClr val="tx1"/>
                </a:solidFill>
              </a:rPr>
              <a:t>Repercusiones sociales y </a:t>
            </a:r>
            <a:r>
              <a:rPr lang="es-MX" dirty="0" smtClean="0">
                <a:solidFill>
                  <a:schemeClr val="tx1"/>
                </a:solidFill>
              </a:rPr>
              <a:t>económicas</a:t>
            </a:r>
          </a:p>
          <a:p>
            <a:endParaRPr lang="es-MX" dirty="0">
              <a:solidFill>
                <a:schemeClr val="tx1"/>
              </a:solidFill>
            </a:endParaRPr>
          </a:p>
          <a:p>
            <a:pPr algn="just"/>
            <a:r>
              <a:rPr lang="es-MX" dirty="0">
                <a:solidFill>
                  <a:schemeClr val="tx1"/>
                </a:solidFill>
              </a:rPr>
              <a:t>La epilepsia representa un 0,5% de la carga mundial de morbilidad, una medida basada en el tiempo que combina los años de vida perdidos debido a la mortalidad prematura con el tiempo vivido en situaciones en las que la salud no es plena.</a:t>
            </a:r>
          </a:p>
          <a:p>
            <a:pPr algn="just"/>
            <a:endParaRPr lang="es-MX" dirty="0">
              <a:solidFill>
                <a:schemeClr val="tx1"/>
              </a:solidFill>
            </a:endParaRPr>
          </a:p>
          <a:p>
            <a:pPr algn="just"/>
            <a:r>
              <a:rPr lang="es-MX" dirty="0">
                <a:solidFill>
                  <a:schemeClr val="tx1"/>
                </a:solidFill>
              </a:rPr>
              <a:t>La epilepsia tiene importantes repercusiones económicas por la atención sanitaria que requiere y las muertes prematuras y la pérdida de productividad laboral que ocasiona.</a:t>
            </a:r>
          </a:p>
          <a:p>
            <a:pPr algn="just"/>
            <a:endParaRPr lang="es-MX" dirty="0">
              <a:solidFill>
                <a:schemeClr val="tx1"/>
              </a:solidFill>
            </a:endParaRPr>
          </a:p>
          <a:p>
            <a:pPr algn="just"/>
            <a:r>
              <a:rPr lang="es-MX" dirty="0" smtClean="0">
                <a:solidFill>
                  <a:schemeClr val="tx1"/>
                </a:solidFill>
              </a:rPr>
              <a:t> </a:t>
            </a:r>
            <a:endParaRPr lang="es-MX"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96176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564904"/>
            <a:ext cx="8712968" cy="3600400"/>
          </a:xfrm>
        </p:spPr>
        <p:txBody>
          <a:bodyPr>
            <a:normAutofit/>
          </a:bodyPr>
          <a:lstStyle/>
          <a:p>
            <a:r>
              <a:rPr lang="es-MX" dirty="0">
                <a:solidFill>
                  <a:schemeClr val="tx1"/>
                </a:solidFill>
              </a:rPr>
              <a:t>Repercusiones sociales y económicas</a:t>
            </a:r>
          </a:p>
          <a:p>
            <a:pPr algn="just"/>
            <a:endParaRPr lang="es-MX" dirty="0">
              <a:solidFill>
                <a:schemeClr val="tx1"/>
              </a:solidFill>
            </a:endParaRPr>
          </a:p>
          <a:p>
            <a:pPr algn="just"/>
            <a:r>
              <a:rPr lang="es-MX" dirty="0">
                <a:solidFill>
                  <a:schemeClr val="tx1"/>
                </a:solidFill>
              </a:rPr>
              <a:t>En un estudio realizado en la India se calculó que el </a:t>
            </a:r>
            <a:r>
              <a:rPr lang="es-MX" i="1" u="sng" dirty="0">
                <a:solidFill>
                  <a:schemeClr val="tx1"/>
                </a:solidFill>
              </a:rPr>
              <a:t>costo total por cada caso de epilepsia </a:t>
            </a:r>
            <a:r>
              <a:rPr lang="es-MX" dirty="0">
                <a:solidFill>
                  <a:schemeClr val="tx1"/>
                </a:solidFill>
              </a:rPr>
              <a:t>era de US$ 344 al año (un 88% del ingreso medio per cápita) y que el costo total de los cinco millones de casos que habría en ese país sería equivalente al 0,5% del producto nacional bruto.</a:t>
            </a:r>
          </a:p>
          <a:p>
            <a:pPr algn="just"/>
            <a:endParaRPr lang="es-MX" dirty="0">
              <a:solidFill>
                <a:schemeClr val="tx1"/>
              </a:solidFill>
            </a:endParaRPr>
          </a:p>
          <a:p>
            <a:pPr algn="just"/>
            <a:r>
              <a:rPr lang="es-MX" dirty="0" smtClean="0">
                <a:solidFill>
                  <a:schemeClr val="tx1"/>
                </a:solidFill>
              </a:rPr>
              <a:t> .</a:t>
            </a:r>
            <a:endParaRPr lang="es-MX"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030190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564904"/>
            <a:ext cx="8712968" cy="3600400"/>
          </a:xfrm>
        </p:spPr>
        <p:txBody>
          <a:bodyPr>
            <a:normAutofit/>
          </a:bodyPr>
          <a:lstStyle/>
          <a:p>
            <a:r>
              <a:rPr lang="es-MX" dirty="0">
                <a:solidFill>
                  <a:schemeClr val="tx1"/>
                </a:solidFill>
              </a:rPr>
              <a:t>Repercusiones sociales y económicas</a:t>
            </a:r>
          </a:p>
          <a:p>
            <a:pPr algn="just"/>
            <a:endParaRPr lang="es-MX" dirty="0">
              <a:solidFill>
                <a:schemeClr val="tx1"/>
              </a:solidFill>
            </a:endParaRPr>
          </a:p>
          <a:p>
            <a:pPr algn="just"/>
            <a:r>
              <a:rPr lang="es-MX" dirty="0">
                <a:solidFill>
                  <a:schemeClr val="tx1"/>
                </a:solidFill>
              </a:rPr>
              <a:t>Aunque los efectos sociales pueden variar según el país, la discriminación y la estigmatización social que rodean la epilepsia en todo el mundo son a menudo más difíciles de vencer que las propias convulsiones. Los pacientes con epilepsia pueden ser objeto de prejuicios. La estigmatización de la enfermedad puede hacer que los afectados no busquen tratamiento y se vean identificados con la enfermedad.</a:t>
            </a: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115357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2564904"/>
            <a:ext cx="8712968" cy="3600400"/>
          </a:xfrm>
        </p:spPr>
        <p:txBody>
          <a:bodyPr>
            <a:normAutofit fontScale="77500" lnSpcReduction="20000"/>
          </a:bodyPr>
          <a:lstStyle/>
          <a:p>
            <a:r>
              <a:rPr lang="es-MX" dirty="0">
                <a:solidFill>
                  <a:schemeClr val="tx1"/>
                </a:solidFill>
              </a:rPr>
              <a:t>Derechos </a:t>
            </a:r>
            <a:r>
              <a:rPr lang="es-MX" dirty="0" smtClean="0">
                <a:solidFill>
                  <a:schemeClr val="tx1"/>
                </a:solidFill>
              </a:rPr>
              <a:t>humanos</a:t>
            </a:r>
          </a:p>
          <a:p>
            <a:endParaRPr lang="es-MX" sz="1800" dirty="0">
              <a:solidFill>
                <a:schemeClr val="tx1"/>
              </a:solidFill>
            </a:endParaRPr>
          </a:p>
          <a:p>
            <a:pPr algn="just"/>
            <a:r>
              <a:rPr lang="es-MX" sz="1800" dirty="0">
                <a:solidFill>
                  <a:schemeClr val="tx1"/>
                </a:solidFill>
              </a:rPr>
              <a:t>Entre otras limitaciones, las personas con epilepsia ven reducido su acceso a los seguros de vida y de enfermedad, y tienen dificultades para obtener el permiso de conducir u ocupar determinados puestos de trabajo. En muchos países la legislación refleja siglos de desconocimiento sobre la epilepsia. Por ejemplo:</a:t>
            </a:r>
          </a:p>
          <a:p>
            <a:pPr algn="just"/>
            <a:r>
              <a:rPr lang="es-MX" sz="1800" dirty="0" smtClean="0">
                <a:solidFill>
                  <a:schemeClr val="tx1"/>
                </a:solidFill>
              </a:rPr>
              <a:t> </a:t>
            </a:r>
            <a:endParaRPr lang="es-MX" sz="1800" dirty="0">
              <a:solidFill>
                <a:schemeClr val="tx1"/>
              </a:solidFill>
            </a:endParaRPr>
          </a:p>
          <a:p>
            <a:pPr algn="just"/>
            <a:r>
              <a:rPr lang="es-MX" sz="1800" dirty="0">
                <a:solidFill>
                  <a:schemeClr val="tx1"/>
                </a:solidFill>
              </a:rPr>
              <a:t>En el Reino Unido, la ley que prohibía a los epilépticos casarse no se derogó hasta 1970.</a:t>
            </a:r>
          </a:p>
          <a:p>
            <a:pPr algn="just"/>
            <a:endParaRPr lang="es-MX" sz="1800" dirty="0" smtClean="0">
              <a:solidFill>
                <a:schemeClr val="tx1"/>
              </a:solidFill>
            </a:endParaRPr>
          </a:p>
          <a:p>
            <a:pPr algn="just"/>
            <a:r>
              <a:rPr lang="es-MX" sz="1800" dirty="0" smtClean="0">
                <a:solidFill>
                  <a:schemeClr val="tx1"/>
                </a:solidFill>
              </a:rPr>
              <a:t>En </a:t>
            </a:r>
            <a:r>
              <a:rPr lang="es-MX" sz="1800" dirty="0">
                <a:solidFill>
                  <a:schemeClr val="tx1"/>
                </a:solidFill>
              </a:rPr>
              <a:t>los Estados Unidos, hasta los años setenta a las personas con ataques se les podía negar el acceso a restaurantes, teatros, centros recreativos y otros edificios públicos.</a:t>
            </a:r>
          </a:p>
          <a:p>
            <a:pPr algn="just"/>
            <a:r>
              <a:rPr lang="es-MX" dirty="0" smtClean="0">
                <a:solidFill>
                  <a:schemeClr val="tx1"/>
                </a:solidFill>
              </a:rPr>
              <a:t> </a:t>
            </a:r>
            <a:endParaRPr lang="es-MX" dirty="0">
              <a:solidFill>
                <a:schemeClr val="tx1"/>
              </a:solidFill>
            </a:endParaRPr>
          </a:p>
        </p:txBody>
      </p:sp>
      <p:sp>
        <p:nvSpPr>
          <p:cNvPr id="2" name="1 Título"/>
          <p:cNvSpPr>
            <a:spLocks noGrp="1"/>
          </p:cNvSpPr>
          <p:nvPr>
            <p:ph type="ctrTitle"/>
          </p:nvPr>
        </p:nvSpPr>
        <p:spPr/>
        <p:txBody>
          <a:bodyPr/>
          <a:lstStyle/>
          <a:p>
            <a:r>
              <a:rPr lang="es-MX" dirty="0" smtClean="0">
                <a:solidFill>
                  <a:schemeClr val="tx1"/>
                </a:solidFill>
              </a:rPr>
              <a:t>        </a:t>
            </a:r>
            <a:r>
              <a:rPr lang="es-MX" sz="2800" dirty="0" smtClean="0">
                <a:solidFill>
                  <a:schemeClr val="tx1"/>
                </a:solidFill>
              </a:rPr>
              <a:t>Epilepsia y discriminación, análisis bioético</a:t>
            </a:r>
            <a:endParaRPr lang="es-MX" sz="2800"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910014" cy="1152128"/>
          </a:xfrm>
          <a:prstGeom prst="rect">
            <a:avLst/>
          </a:prstGeom>
        </p:spPr>
      </p:pic>
    </p:spTree>
    <p:extLst>
      <p:ext uri="{BB962C8B-B14F-4D97-AF65-F5344CB8AC3E}">
        <p14:creationId xmlns:p14="http://schemas.microsoft.com/office/powerpoint/2010/main" val="34725787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173</TotalTime>
  <Words>2681</Words>
  <Application>Microsoft Office PowerPoint</Application>
  <PresentationFormat>Presentación en pantalla (4:3)</PresentationFormat>
  <Paragraphs>144</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Civil</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lpstr>        Epilepsia y discriminación, análisis bioético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Epilepsia y discriminación, análisis bioético</dc:title>
  <dc:creator>Gabriel</dc:creator>
  <cp:lastModifiedBy>Gabriel</cp:lastModifiedBy>
  <cp:revision>12</cp:revision>
  <dcterms:created xsi:type="dcterms:W3CDTF">2013-11-26T02:07:12Z</dcterms:created>
  <dcterms:modified xsi:type="dcterms:W3CDTF">2013-11-26T14:50:00Z</dcterms:modified>
</cp:coreProperties>
</file>