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sldIdLst>
    <p:sldId id="406" r:id="rId2"/>
    <p:sldId id="407" r:id="rId3"/>
    <p:sldId id="405" r:id="rId4"/>
    <p:sldId id="554" r:id="rId5"/>
    <p:sldId id="556" r:id="rId6"/>
    <p:sldId id="408" r:id="rId7"/>
    <p:sldId id="549" r:id="rId8"/>
    <p:sldId id="550" r:id="rId9"/>
    <p:sldId id="551" r:id="rId10"/>
    <p:sldId id="552" r:id="rId11"/>
    <p:sldId id="545" r:id="rId12"/>
    <p:sldId id="546" r:id="rId13"/>
    <p:sldId id="547" r:id="rId14"/>
    <p:sldId id="548" r:id="rId15"/>
    <p:sldId id="541" r:id="rId16"/>
    <p:sldId id="542" r:id="rId17"/>
    <p:sldId id="543" r:id="rId18"/>
    <p:sldId id="544" r:id="rId19"/>
    <p:sldId id="537" r:id="rId20"/>
    <p:sldId id="538" r:id="rId21"/>
    <p:sldId id="539" r:id="rId22"/>
    <p:sldId id="540" r:id="rId23"/>
    <p:sldId id="533" r:id="rId24"/>
    <p:sldId id="536" r:id="rId25"/>
    <p:sldId id="529" r:id="rId26"/>
    <p:sldId id="530" r:id="rId27"/>
    <p:sldId id="531" r:id="rId28"/>
    <p:sldId id="532" r:id="rId29"/>
    <p:sldId id="525" r:id="rId30"/>
    <p:sldId id="526" r:id="rId31"/>
    <p:sldId id="527" r:id="rId32"/>
    <p:sldId id="528" r:id="rId33"/>
    <p:sldId id="521" r:id="rId34"/>
    <p:sldId id="522" r:id="rId35"/>
    <p:sldId id="560" r:id="rId36"/>
    <p:sldId id="562" r:id="rId37"/>
    <p:sldId id="561" r:id="rId38"/>
    <p:sldId id="563" r:id="rId39"/>
    <p:sldId id="564" r:id="rId40"/>
    <p:sldId id="565" r:id="rId41"/>
    <p:sldId id="568" r:id="rId42"/>
    <p:sldId id="566" r:id="rId43"/>
    <p:sldId id="567" r:id="rId44"/>
    <p:sldId id="569" r:id="rId45"/>
    <p:sldId id="523" r:id="rId46"/>
    <p:sldId id="557" r:id="rId47"/>
    <p:sldId id="524" r:id="rId48"/>
    <p:sldId id="517" r:id="rId49"/>
    <p:sldId id="518" r:id="rId50"/>
    <p:sldId id="519" r:id="rId51"/>
    <p:sldId id="520" r:id="rId52"/>
    <p:sldId id="513" r:id="rId53"/>
    <p:sldId id="514" r:id="rId54"/>
    <p:sldId id="515" r:id="rId55"/>
    <p:sldId id="558" r:id="rId56"/>
    <p:sldId id="570" r:id="rId57"/>
    <p:sldId id="571" r:id="rId58"/>
    <p:sldId id="574" r:id="rId59"/>
    <p:sldId id="573" r:id="rId60"/>
    <p:sldId id="575" r:id="rId61"/>
    <p:sldId id="578" r:id="rId62"/>
    <p:sldId id="577" r:id="rId63"/>
    <p:sldId id="576" r:id="rId64"/>
    <p:sldId id="572" r:id="rId65"/>
    <p:sldId id="579" r:id="rId66"/>
    <p:sldId id="580" r:id="rId6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86" d="100"/>
          <a:sy n="86"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75BD97-91E7-4CF3-AC0A-67394040FEA2}" type="datetimeFigureOut">
              <a:rPr lang="es-MX" smtClean="0"/>
              <a:pPr/>
              <a:t>28/11/2010</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0D199E-EB99-4087-9AEB-414614C67184}"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5594007D-711E-4092-9D4E-5088E217BE20}" type="datetimeFigureOut">
              <a:rPr lang="es-MX" smtClean="0"/>
              <a:pPr/>
              <a:t>28/11/2010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287E6D4-420F-4BF9-B461-17A8F548765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5594007D-711E-4092-9D4E-5088E217BE20}" type="datetimeFigureOut">
              <a:rPr lang="es-MX" smtClean="0"/>
              <a:pPr/>
              <a:t>28/11/2010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287E6D4-420F-4BF9-B461-17A8F548765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5594007D-711E-4092-9D4E-5088E217BE20}" type="datetimeFigureOut">
              <a:rPr lang="es-MX" smtClean="0"/>
              <a:pPr/>
              <a:t>28/11/2010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287E6D4-420F-4BF9-B461-17A8F548765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5594007D-711E-4092-9D4E-5088E217BE20}" type="datetimeFigureOut">
              <a:rPr lang="es-MX" smtClean="0"/>
              <a:pPr/>
              <a:t>28/11/2010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287E6D4-420F-4BF9-B461-17A8F548765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594007D-711E-4092-9D4E-5088E217BE20}" type="datetimeFigureOut">
              <a:rPr lang="es-MX" smtClean="0"/>
              <a:pPr/>
              <a:t>28/11/2010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287E6D4-420F-4BF9-B461-17A8F548765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5594007D-711E-4092-9D4E-5088E217BE20}" type="datetimeFigureOut">
              <a:rPr lang="es-MX" smtClean="0"/>
              <a:pPr/>
              <a:t>28/11/2010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287E6D4-420F-4BF9-B461-17A8F548765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5594007D-711E-4092-9D4E-5088E217BE20}" type="datetimeFigureOut">
              <a:rPr lang="es-MX" smtClean="0"/>
              <a:pPr/>
              <a:t>28/11/2010</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C287E6D4-420F-4BF9-B461-17A8F548765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5594007D-711E-4092-9D4E-5088E217BE20}" type="datetimeFigureOut">
              <a:rPr lang="es-MX" smtClean="0"/>
              <a:pPr/>
              <a:t>28/11/2010</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C287E6D4-420F-4BF9-B461-17A8F548765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594007D-711E-4092-9D4E-5088E217BE20}" type="datetimeFigureOut">
              <a:rPr lang="es-MX" smtClean="0"/>
              <a:pPr/>
              <a:t>28/11/2010</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C287E6D4-420F-4BF9-B461-17A8F548765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594007D-711E-4092-9D4E-5088E217BE20}" type="datetimeFigureOut">
              <a:rPr lang="es-MX" smtClean="0"/>
              <a:pPr/>
              <a:t>28/11/2010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287E6D4-420F-4BF9-B461-17A8F548765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594007D-711E-4092-9D4E-5088E217BE20}" type="datetimeFigureOut">
              <a:rPr lang="es-MX" smtClean="0"/>
              <a:pPr/>
              <a:t>28/11/2010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287E6D4-420F-4BF9-B461-17A8F548765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94007D-711E-4092-9D4E-5088E217BE20}" type="datetimeFigureOut">
              <a:rPr lang="es-MX" smtClean="0"/>
              <a:pPr/>
              <a:t>28/11/2010</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87E6D4-420F-4BF9-B461-17A8F548765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4509120"/>
            <a:ext cx="7272808" cy="720080"/>
          </a:xfrm>
        </p:spPr>
        <p:txBody>
          <a:bodyPr/>
          <a:lstStyle/>
          <a:p>
            <a:r>
              <a:rPr lang="es-MX" b="1" dirty="0" smtClean="0">
                <a:solidFill>
                  <a:schemeClr val="tx1"/>
                </a:solidFill>
              </a:rPr>
              <a:t>Dr. Gabriel García Colorado</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3600400"/>
          </a:xfrm>
        </p:spPr>
        <p:txBody>
          <a:bodyPr/>
          <a:lstStyle/>
          <a:p>
            <a:pPr algn="just"/>
            <a:r>
              <a:rPr lang="es-ES" dirty="0">
                <a:solidFill>
                  <a:schemeClr val="tx1"/>
                </a:solidFill>
              </a:rPr>
              <a:t>La ovulación es un evento complejo controlado por la glándula pituitaria, la cual está localizada en la base del cerebro. La glándula pituitaria secreta la hormona folículo estimulante (FSH), que estimula el crecimiento de un folículo en uno de los </a:t>
            </a:r>
            <a:r>
              <a:rPr lang="es-ES" dirty="0" smtClean="0">
                <a:solidFill>
                  <a:schemeClr val="tx1"/>
                </a:solidFill>
              </a:rPr>
              <a:t>ovarios</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92896"/>
            <a:ext cx="7272808" cy="3528392"/>
          </a:xfrm>
        </p:spPr>
        <p:txBody>
          <a:bodyPr/>
          <a:lstStyle/>
          <a:p>
            <a:pPr algn="just"/>
            <a:r>
              <a:rPr lang="es-ES" dirty="0">
                <a:solidFill>
                  <a:schemeClr val="tx1"/>
                </a:solidFill>
              </a:rPr>
              <a:t>El folículo produce la hormona estrógeno y contiene al óvulo que está madurando. Cuando el óvulo está maduro, la glándula pituitaria secreta la hormona </a:t>
            </a:r>
            <a:r>
              <a:rPr lang="es-ES" dirty="0" err="1">
                <a:solidFill>
                  <a:schemeClr val="tx1"/>
                </a:solidFill>
              </a:rPr>
              <a:t>luteinizante</a:t>
            </a:r>
            <a:r>
              <a:rPr lang="es-ES" dirty="0">
                <a:solidFill>
                  <a:schemeClr val="tx1"/>
                </a:solidFill>
              </a:rPr>
              <a:t> (LH) que causa que el folículo se rompa y libere el óvulo (</a:t>
            </a:r>
            <a:r>
              <a:rPr lang="es-ES" dirty="0" smtClean="0">
                <a:solidFill>
                  <a:schemeClr val="tx1"/>
                </a:solidFill>
              </a:rPr>
              <a:t>ovular)</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3600400"/>
          </a:xfrm>
        </p:spPr>
        <p:txBody>
          <a:bodyPr>
            <a:normAutofit fontScale="92500"/>
          </a:bodyPr>
          <a:lstStyle/>
          <a:p>
            <a:pPr algn="just"/>
            <a:r>
              <a:rPr lang="es-ES" dirty="0">
                <a:solidFill>
                  <a:schemeClr val="tx1"/>
                </a:solidFill>
              </a:rPr>
              <a:t>Como la fertilización usualmente ocurre dentro de la trompa de Falopio, el espermatozoide debe ser capaz de nadar a través de la vagina y del  moco cervical, pasando por el canal cervical al útero y de ahí a la trompa de Falopio, donde debe fijarse al óvulo y penetrarlo para </a:t>
            </a:r>
            <a:r>
              <a:rPr lang="es-ES" dirty="0" smtClean="0">
                <a:solidFill>
                  <a:schemeClr val="tx1"/>
                </a:solidFill>
              </a:rPr>
              <a:t>fertilizarlo</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3600400"/>
          </a:xfrm>
        </p:spPr>
        <p:txBody>
          <a:bodyPr/>
          <a:lstStyle/>
          <a:p>
            <a:pPr algn="just"/>
            <a:r>
              <a:rPr lang="es-ES" dirty="0">
                <a:solidFill>
                  <a:schemeClr val="tx1"/>
                </a:solidFill>
              </a:rPr>
              <a:t>Las técnicas de reproducción asistida como la fertilización in </a:t>
            </a:r>
            <a:r>
              <a:rPr lang="es-ES" dirty="0" smtClean="0">
                <a:solidFill>
                  <a:schemeClr val="tx1"/>
                </a:solidFill>
              </a:rPr>
              <a:t>vitro </a:t>
            </a:r>
            <a:r>
              <a:rPr lang="es-ES" dirty="0">
                <a:solidFill>
                  <a:schemeClr val="tx1"/>
                </a:solidFill>
              </a:rPr>
              <a:t>(FIV</a:t>
            </a:r>
            <a:r>
              <a:rPr lang="es-ES" dirty="0" smtClean="0">
                <a:solidFill>
                  <a:schemeClr val="tx1"/>
                </a:solidFill>
              </a:rPr>
              <a:t>), </a:t>
            </a:r>
            <a:r>
              <a:rPr lang="es-ES" dirty="0">
                <a:solidFill>
                  <a:schemeClr val="tx1"/>
                </a:solidFill>
              </a:rPr>
              <a:t>pueden ayudar. FIV es un método de reproducción asistida en el cual el espermatozoide de un hombre y el óvulo de una mujer son unidos fuera del cuerpo, en </a:t>
            </a:r>
            <a:r>
              <a:rPr lang="es-ES" dirty="0" smtClean="0">
                <a:solidFill>
                  <a:schemeClr val="tx1"/>
                </a:solidFill>
              </a:rPr>
              <a:t>el laboratorio</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92896"/>
            <a:ext cx="7272808" cy="3600400"/>
          </a:xfrm>
        </p:spPr>
        <p:txBody>
          <a:bodyPr>
            <a:normAutofit fontScale="92500"/>
          </a:bodyPr>
          <a:lstStyle/>
          <a:p>
            <a:pPr algn="just"/>
            <a:r>
              <a:rPr lang="es-ES" dirty="0">
                <a:solidFill>
                  <a:schemeClr val="tx1"/>
                </a:solidFill>
              </a:rPr>
              <a:t>Si </a:t>
            </a:r>
            <a:r>
              <a:rPr lang="es-ES" dirty="0" smtClean="0">
                <a:solidFill>
                  <a:schemeClr val="tx1"/>
                </a:solidFill>
              </a:rPr>
              <a:t>se logra la fertilización, </a:t>
            </a:r>
            <a:r>
              <a:rPr lang="es-ES" dirty="0">
                <a:solidFill>
                  <a:schemeClr val="tx1"/>
                </a:solidFill>
              </a:rPr>
              <a:t>los embriones que </a:t>
            </a:r>
            <a:r>
              <a:rPr lang="es-ES" dirty="0" smtClean="0">
                <a:solidFill>
                  <a:schemeClr val="tx1"/>
                </a:solidFill>
              </a:rPr>
              <a:t>resulten </a:t>
            </a:r>
            <a:r>
              <a:rPr lang="es-ES" dirty="0">
                <a:solidFill>
                  <a:schemeClr val="tx1"/>
                </a:solidFill>
              </a:rPr>
              <a:t>de la misma son transferidos al útero de la mujer, donde uno o más se implantará y desarrollará en el revestimiento uterino. Inicialmente, la FIV, era usada solamente en aquellas mujeres con las trompas bloqueadas, dañadas o </a:t>
            </a:r>
            <a:r>
              <a:rPr lang="es-ES" dirty="0" smtClean="0">
                <a:solidFill>
                  <a:schemeClr val="tx1"/>
                </a:solidFill>
              </a:rPr>
              <a:t>ausentes</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3600400"/>
          </a:xfrm>
        </p:spPr>
        <p:txBody>
          <a:bodyPr>
            <a:normAutofit fontScale="92500" lnSpcReduction="10000"/>
          </a:bodyPr>
          <a:lstStyle/>
          <a:p>
            <a:pPr algn="just"/>
            <a:r>
              <a:rPr lang="es-ES" dirty="0" smtClean="0">
                <a:solidFill>
                  <a:schemeClr val="tx1"/>
                </a:solidFill>
              </a:rPr>
              <a:t>Hoy, la </a:t>
            </a:r>
            <a:r>
              <a:rPr lang="es-ES" dirty="0">
                <a:solidFill>
                  <a:schemeClr val="tx1"/>
                </a:solidFill>
              </a:rPr>
              <a:t>FIV es usada para tratar muchas causas de infertilidad tales como la endometriosis y el factor masculino o cuando la infertilidad de la pareja es inexplicable. Los pasos básicos en un ciclo de FIV son estimulación de los ovarios, extracción de los óvulos, inseminación, fertilización, cultivo del embrión y transferencia del </a:t>
            </a:r>
            <a:r>
              <a:rPr lang="es-ES" dirty="0" smtClean="0">
                <a:solidFill>
                  <a:schemeClr val="tx1"/>
                </a:solidFill>
              </a:rPr>
              <a:t>embrión</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3672408"/>
          </a:xfrm>
        </p:spPr>
        <p:txBody>
          <a:bodyPr>
            <a:normAutofit fontScale="85000" lnSpcReduction="10000"/>
          </a:bodyPr>
          <a:lstStyle/>
          <a:p>
            <a:pPr algn="just"/>
            <a:r>
              <a:rPr lang="es-ES" dirty="0" smtClean="0">
                <a:solidFill>
                  <a:schemeClr val="tx1"/>
                </a:solidFill>
              </a:rPr>
              <a:t>El empleo de </a:t>
            </a:r>
            <a:r>
              <a:rPr lang="es-ES" dirty="0">
                <a:solidFill>
                  <a:schemeClr val="tx1"/>
                </a:solidFill>
              </a:rPr>
              <a:t>medicamentos para la ovulación que estimulan al ovario a que produzca múltiples óvulos y no uno solo, que es lo que normalmente se produce cada mes. Es necesario que se produzcan múltiples óvulos ya que muchos no se fertilizarán o desarrollarán normalmente luego de su extracción. La tasa de embarazos es mucho más alta cuando se fertiliza y se transfiere al útero más de un óvulo durante un ciclo de </a:t>
            </a:r>
            <a:r>
              <a:rPr lang="es-ES" dirty="0" smtClean="0">
                <a:solidFill>
                  <a:schemeClr val="tx1"/>
                </a:solidFill>
              </a:rPr>
              <a:t>FIV</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348880"/>
            <a:ext cx="7272808" cy="3744416"/>
          </a:xfrm>
        </p:spPr>
        <p:txBody>
          <a:bodyPr>
            <a:normAutofit fontScale="85000" lnSpcReduction="20000"/>
          </a:bodyPr>
          <a:lstStyle/>
          <a:p>
            <a:pPr algn="just"/>
            <a:r>
              <a:rPr lang="es-ES" dirty="0" smtClean="0">
                <a:solidFill>
                  <a:schemeClr val="tx1"/>
                </a:solidFill>
              </a:rPr>
              <a:t>El </a:t>
            </a:r>
            <a:r>
              <a:rPr lang="es-ES" dirty="0">
                <a:solidFill>
                  <a:schemeClr val="tx1"/>
                </a:solidFill>
              </a:rPr>
              <a:t>medicamento para la ovulación es indicado por un periodo de </a:t>
            </a:r>
            <a:r>
              <a:rPr lang="es-ES" dirty="0" smtClean="0">
                <a:solidFill>
                  <a:schemeClr val="tx1"/>
                </a:solidFill>
              </a:rPr>
              <a:t>8 </a:t>
            </a:r>
            <a:r>
              <a:rPr lang="es-ES" dirty="0">
                <a:solidFill>
                  <a:schemeClr val="tx1"/>
                </a:solidFill>
              </a:rPr>
              <a:t>a 14 días</a:t>
            </a:r>
            <a:r>
              <a:rPr lang="es-ES" dirty="0" smtClean="0">
                <a:solidFill>
                  <a:schemeClr val="tx1"/>
                </a:solidFill>
              </a:rPr>
              <a:t>. Se usa, el </a:t>
            </a:r>
            <a:r>
              <a:rPr lang="es-ES" dirty="0">
                <a:solidFill>
                  <a:schemeClr val="tx1"/>
                </a:solidFill>
              </a:rPr>
              <a:t>citrato de </a:t>
            </a:r>
            <a:r>
              <a:rPr lang="es-ES" dirty="0" err="1">
                <a:solidFill>
                  <a:schemeClr val="tx1"/>
                </a:solidFill>
              </a:rPr>
              <a:t>clomifeno</a:t>
            </a:r>
            <a:r>
              <a:rPr lang="es-ES" dirty="0">
                <a:solidFill>
                  <a:schemeClr val="tx1"/>
                </a:solidFill>
              </a:rPr>
              <a:t>, la </a:t>
            </a:r>
            <a:r>
              <a:rPr lang="es-ES" dirty="0" err="1">
                <a:solidFill>
                  <a:schemeClr val="tx1"/>
                </a:solidFill>
              </a:rPr>
              <a:t>gonadotropina</a:t>
            </a:r>
            <a:r>
              <a:rPr lang="es-ES" dirty="0">
                <a:solidFill>
                  <a:schemeClr val="tx1"/>
                </a:solidFill>
              </a:rPr>
              <a:t> </a:t>
            </a:r>
            <a:r>
              <a:rPr lang="es-ES" dirty="0" smtClean="0">
                <a:solidFill>
                  <a:schemeClr val="tx1"/>
                </a:solidFill>
              </a:rPr>
              <a:t>menopáusica humana, la </a:t>
            </a:r>
            <a:r>
              <a:rPr lang="es-ES" dirty="0">
                <a:solidFill>
                  <a:schemeClr val="tx1"/>
                </a:solidFill>
              </a:rPr>
              <a:t>hormona folículo estimulante (FSH), la FSH y LH recombinadas y la </a:t>
            </a:r>
            <a:r>
              <a:rPr lang="es-ES" dirty="0" err="1">
                <a:solidFill>
                  <a:schemeClr val="tx1"/>
                </a:solidFill>
              </a:rPr>
              <a:t>gonadotropina</a:t>
            </a:r>
            <a:r>
              <a:rPr lang="es-ES" dirty="0">
                <a:solidFill>
                  <a:schemeClr val="tx1"/>
                </a:solidFill>
              </a:rPr>
              <a:t> </a:t>
            </a:r>
            <a:r>
              <a:rPr lang="es-ES" dirty="0" err="1">
                <a:solidFill>
                  <a:schemeClr val="tx1"/>
                </a:solidFill>
              </a:rPr>
              <a:t>coriónica</a:t>
            </a:r>
            <a:r>
              <a:rPr lang="es-ES" dirty="0">
                <a:solidFill>
                  <a:schemeClr val="tx1"/>
                </a:solidFill>
              </a:rPr>
              <a:t> humana </a:t>
            </a:r>
            <a:r>
              <a:rPr lang="es-ES" dirty="0" smtClean="0">
                <a:solidFill>
                  <a:schemeClr val="tx1"/>
                </a:solidFill>
              </a:rPr>
              <a:t>son </a:t>
            </a:r>
            <a:r>
              <a:rPr lang="es-ES" dirty="0">
                <a:solidFill>
                  <a:schemeClr val="tx1"/>
                </a:solidFill>
              </a:rPr>
              <a:t>medicamentos para la ovulación. La hormona liberadora de </a:t>
            </a:r>
            <a:r>
              <a:rPr lang="es-ES" dirty="0" err="1">
                <a:solidFill>
                  <a:schemeClr val="tx1"/>
                </a:solidFill>
              </a:rPr>
              <a:t>gonadotropina</a:t>
            </a:r>
            <a:r>
              <a:rPr lang="es-ES" dirty="0">
                <a:solidFill>
                  <a:schemeClr val="tx1"/>
                </a:solidFill>
              </a:rPr>
              <a:t> </a:t>
            </a:r>
            <a:r>
              <a:rPr lang="es-ES" dirty="0" smtClean="0">
                <a:solidFill>
                  <a:schemeClr val="tx1"/>
                </a:solidFill>
              </a:rPr>
              <a:t>agonista </a:t>
            </a:r>
            <a:r>
              <a:rPr lang="es-ES" dirty="0">
                <a:solidFill>
                  <a:schemeClr val="tx1"/>
                </a:solidFill>
              </a:rPr>
              <a:t>o la </a:t>
            </a:r>
            <a:r>
              <a:rPr lang="es-ES" dirty="0" smtClean="0">
                <a:solidFill>
                  <a:schemeClr val="tx1"/>
                </a:solidFill>
              </a:rPr>
              <a:t>antagonista </a:t>
            </a:r>
            <a:r>
              <a:rPr lang="es-ES" dirty="0">
                <a:solidFill>
                  <a:schemeClr val="tx1"/>
                </a:solidFill>
              </a:rPr>
              <a:t>son usadas en combinación con estos medicamentos para prevenir una ovulación prematura. El citrato de </a:t>
            </a:r>
            <a:r>
              <a:rPr lang="es-ES" dirty="0" err="1">
                <a:solidFill>
                  <a:schemeClr val="tx1"/>
                </a:solidFill>
              </a:rPr>
              <a:t>clomifeno</a:t>
            </a:r>
            <a:r>
              <a:rPr lang="es-ES" dirty="0">
                <a:solidFill>
                  <a:schemeClr val="tx1"/>
                </a:solidFill>
              </a:rPr>
              <a:t> es administrado </a:t>
            </a:r>
            <a:r>
              <a:rPr lang="es-ES" dirty="0" smtClean="0">
                <a:solidFill>
                  <a:schemeClr val="tx1"/>
                </a:solidFill>
              </a:rPr>
              <a:t>oralmente</a:t>
            </a:r>
            <a:endParaRPr lang="es-MX"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3672408"/>
          </a:xfrm>
        </p:spPr>
        <p:txBody>
          <a:bodyPr>
            <a:normAutofit fontScale="85000" lnSpcReduction="10000"/>
          </a:bodyPr>
          <a:lstStyle/>
          <a:p>
            <a:pPr algn="just"/>
            <a:r>
              <a:rPr lang="es-ES" dirty="0">
                <a:solidFill>
                  <a:schemeClr val="tx1"/>
                </a:solidFill>
              </a:rPr>
              <a:t>La extracción de los óvulos se realiza usualmente a través de una aspiración </a:t>
            </a:r>
            <a:r>
              <a:rPr lang="es-ES" dirty="0" err="1">
                <a:solidFill>
                  <a:schemeClr val="tx1"/>
                </a:solidFill>
              </a:rPr>
              <a:t>transvaginal</a:t>
            </a:r>
            <a:r>
              <a:rPr lang="es-ES" dirty="0">
                <a:solidFill>
                  <a:schemeClr val="tx1"/>
                </a:solidFill>
              </a:rPr>
              <a:t> guiada con </a:t>
            </a:r>
            <a:r>
              <a:rPr lang="es-ES" dirty="0" smtClean="0">
                <a:solidFill>
                  <a:schemeClr val="tx1"/>
                </a:solidFill>
              </a:rPr>
              <a:t> </a:t>
            </a:r>
            <a:r>
              <a:rPr lang="es-ES" dirty="0">
                <a:solidFill>
                  <a:schemeClr val="tx1"/>
                </a:solidFill>
              </a:rPr>
              <a:t>ultrasonido. Es un procedimiento quirúrgico de menor grado que puede ser realizado en la oficina del médico o en un centro ambulatorio. Un </a:t>
            </a:r>
            <a:r>
              <a:rPr lang="es-ES" dirty="0" err="1">
                <a:solidFill>
                  <a:schemeClr val="tx1"/>
                </a:solidFill>
              </a:rPr>
              <a:t>transducer</a:t>
            </a:r>
            <a:r>
              <a:rPr lang="es-ES" dirty="0">
                <a:solidFill>
                  <a:schemeClr val="tx1"/>
                </a:solidFill>
              </a:rPr>
              <a:t> </a:t>
            </a:r>
            <a:r>
              <a:rPr lang="es-ES" dirty="0" err="1">
                <a:solidFill>
                  <a:schemeClr val="tx1"/>
                </a:solidFill>
              </a:rPr>
              <a:t>ultrasonográfico</a:t>
            </a:r>
            <a:r>
              <a:rPr lang="es-ES" dirty="0">
                <a:solidFill>
                  <a:schemeClr val="tx1"/>
                </a:solidFill>
              </a:rPr>
              <a:t> es insertado en la vagina para identificar los folículos maduros y una aguja es guiada a través del mismo hasta los </a:t>
            </a:r>
            <a:r>
              <a:rPr lang="es-ES" dirty="0" smtClean="0">
                <a:solidFill>
                  <a:schemeClr val="tx1"/>
                </a:solidFill>
              </a:rPr>
              <a:t>folículos</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348880"/>
            <a:ext cx="7272808" cy="3600400"/>
          </a:xfrm>
        </p:spPr>
        <p:txBody>
          <a:bodyPr>
            <a:normAutofit fontScale="92500" lnSpcReduction="20000"/>
          </a:bodyPr>
          <a:lstStyle/>
          <a:p>
            <a:pPr algn="just"/>
            <a:r>
              <a:rPr lang="es-ES" dirty="0">
                <a:solidFill>
                  <a:schemeClr val="tx1"/>
                </a:solidFill>
              </a:rPr>
              <a:t>Los óvulos son aspirados de los folículos con la aguja conectada a un sistema de succión. Algunas mujeres experimentan dolor abdominal el día de la extracción, pero usualmente desaparece al día siguiente. La sensación de llenura y presión puede durar por varias semanas después del procedimiento ya que los ovarios permanecen </a:t>
            </a:r>
            <a:r>
              <a:rPr lang="es-ES" dirty="0" smtClean="0">
                <a:solidFill>
                  <a:schemeClr val="tx1"/>
                </a:solidFill>
              </a:rPr>
              <a:t>agrandados</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25152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92896"/>
            <a:ext cx="7272808" cy="3168352"/>
          </a:xfrm>
        </p:spPr>
        <p:txBody>
          <a:bodyPr/>
          <a:lstStyle/>
          <a:p>
            <a:pPr algn="just"/>
            <a:r>
              <a:rPr lang="es-MX" dirty="0">
                <a:solidFill>
                  <a:schemeClr val="tx1"/>
                </a:solidFill>
              </a:rPr>
              <a:t>La reproducción humana es un polo de atracción fascinante para cualquier </a:t>
            </a:r>
            <a:r>
              <a:rPr lang="es-MX" dirty="0" smtClean="0">
                <a:solidFill>
                  <a:schemeClr val="tx1"/>
                </a:solidFill>
              </a:rPr>
              <a:t>profesional de la salud </a:t>
            </a:r>
            <a:r>
              <a:rPr lang="es-MX" dirty="0">
                <a:solidFill>
                  <a:schemeClr val="tx1"/>
                </a:solidFill>
              </a:rPr>
              <a:t>y </a:t>
            </a:r>
            <a:r>
              <a:rPr lang="es-MX" dirty="0" smtClean="0">
                <a:solidFill>
                  <a:schemeClr val="tx1"/>
                </a:solidFill>
              </a:rPr>
              <a:t>es también </a:t>
            </a:r>
            <a:r>
              <a:rPr lang="es-MX" dirty="0">
                <a:solidFill>
                  <a:schemeClr val="tx1"/>
                </a:solidFill>
              </a:rPr>
              <a:t>uno de los temas que más dilemas y problemas éticos generan en relación al uso que puede </a:t>
            </a:r>
            <a:r>
              <a:rPr lang="es-MX" dirty="0" smtClean="0">
                <a:solidFill>
                  <a:schemeClr val="tx1"/>
                </a:solidFill>
              </a:rPr>
              <a:t>representar</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3528392"/>
          </a:xfrm>
        </p:spPr>
        <p:txBody>
          <a:bodyPr/>
          <a:lstStyle/>
          <a:p>
            <a:pPr algn="just"/>
            <a:r>
              <a:rPr lang="es-ES" dirty="0">
                <a:solidFill>
                  <a:schemeClr val="tx1"/>
                </a:solidFill>
              </a:rPr>
              <a:t>En algunas circunstancias uno de los ovarios o ambos pueden no estar accesibles con el ultrasonido </a:t>
            </a:r>
            <a:r>
              <a:rPr lang="es-ES" dirty="0" err="1">
                <a:solidFill>
                  <a:schemeClr val="tx1"/>
                </a:solidFill>
              </a:rPr>
              <a:t>transvaginal</a:t>
            </a:r>
            <a:r>
              <a:rPr lang="es-ES" dirty="0">
                <a:solidFill>
                  <a:schemeClr val="tx1"/>
                </a:solidFill>
              </a:rPr>
              <a:t>. En estos casos la laparoscopía es usada para extraer los </a:t>
            </a:r>
            <a:r>
              <a:rPr lang="es-ES" dirty="0" smtClean="0">
                <a:solidFill>
                  <a:schemeClr val="tx1"/>
                </a:solidFill>
              </a:rPr>
              <a:t>óvulos</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3528392"/>
          </a:xfrm>
        </p:spPr>
        <p:txBody>
          <a:bodyPr>
            <a:normAutofit/>
          </a:bodyPr>
          <a:lstStyle/>
          <a:p>
            <a:pPr algn="just"/>
            <a:r>
              <a:rPr lang="es-ES" dirty="0">
                <a:solidFill>
                  <a:schemeClr val="tx1"/>
                </a:solidFill>
              </a:rPr>
              <a:t>Luego que los óvulos han sido extraídos, son examinados en el laboratorio. aquellos que estén maduros y de mejor calidad son depositados en un medio de cultivo de FIV y transferidos a una incubadora para esperar la fertilización por el </a:t>
            </a:r>
            <a:r>
              <a:rPr lang="es-ES" dirty="0" smtClean="0">
                <a:solidFill>
                  <a:schemeClr val="tx1"/>
                </a:solidFill>
              </a:rPr>
              <a:t>espermatozoide</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3528392"/>
          </a:xfrm>
        </p:spPr>
        <p:txBody>
          <a:bodyPr>
            <a:normAutofit fontScale="85000" lnSpcReduction="10000"/>
          </a:bodyPr>
          <a:lstStyle/>
          <a:p>
            <a:pPr algn="just"/>
            <a:r>
              <a:rPr lang="es-ES" dirty="0">
                <a:solidFill>
                  <a:schemeClr val="tx1"/>
                </a:solidFill>
              </a:rPr>
              <a:t>El espermatozoide, </a:t>
            </a:r>
            <a:r>
              <a:rPr lang="es-ES" dirty="0" smtClean="0">
                <a:solidFill>
                  <a:schemeClr val="tx1"/>
                </a:solidFill>
              </a:rPr>
              <a:t>es </a:t>
            </a:r>
            <a:r>
              <a:rPr lang="es-ES" dirty="0">
                <a:solidFill>
                  <a:schemeClr val="tx1"/>
                </a:solidFill>
              </a:rPr>
              <a:t>separado del semen en un proceso conocido como </a:t>
            </a:r>
            <a:r>
              <a:rPr lang="es-ES" dirty="0" smtClean="0">
                <a:solidFill>
                  <a:schemeClr val="tx1"/>
                </a:solidFill>
              </a:rPr>
              <a:t>“preparación </a:t>
            </a:r>
            <a:r>
              <a:rPr lang="es-ES" dirty="0">
                <a:solidFill>
                  <a:schemeClr val="tx1"/>
                </a:solidFill>
              </a:rPr>
              <a:t>del </a:t>
            </a:r>
            <a:r>
              <a:rPr lang="es-ES" dirty="0" smtClean="0">
                <a:solidFill>
                  <a:schemeClr val="tx1"/>
                </a:solidFill>
              </a:rPr>
              <a:t>espermatozoide”. </a:t>
            </a:r>
            <a:r>
              <a:rPr lang="es-ES" dirty="0">
                <a:solidFill>
                  <a:schemeClr val="tx1"/>
                </a:solidFill>
              </a:rPr>
              <a:t>Los espermatozoides móviles son colocados junto con los óvulos, en un proceso llamado inseminación y son almacenados en una incubadora. La fertilización ocurre en el laboratorio cuando el espermatozoide penetra el óvulo, usualmente en un período de </a:t>
            </a:r>
            <a:r>
              <a:rPr lang="es-ES" b="1" i="1" dirty="0">
                <a:solidFill>
                  <a:schemeClr val="tx1"/>
                </a:solidFill>
              </a:rPr>
              <a:t>cuatro horas luego de la </a:t>
            </a:r>
            <a:r>
              <a:rPr lang="es-ES" b="1" i="1" dirty="0" smtClean="0">
                <a:solidFill>
                  <a:schemeClr val="tx1"/>
                </a:solidFill>
              </a:rPr>
              <a:t>inseminación</a:t>
            </a:r>
            <a:endParaRPr lang="es-MX" b="1" i="1" dirty="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564904"/>
            <a:ext cx="7272808" cy="3384376"/>
          </a:xfrm>
        </p:spPr>
        <p:txBody>
          <a:bodyPr>
            <a:normAutofit fontScale="77500" lnSpcReduction="20000"/>
          </a:bodyPr>
          <a:lstStyle/>
          <a:p>
            <a:pPr algn="just"/>
            <a:r>
              <a:rPr lang="es-ES" dirty="0">
                <a:solidFill>
                  <a:schemeClr val="tx1"/>
                </a:solidFill>
              </a:rPr>
              <a:t>Los riesgos médicos dependen de cada paso específico del procedimiento. La estimulación ovárica puede desencadenar una </a:t>
            </a:r>
            <a:r>
              <a:rPr lang="es-ES" dirty="0" err="1">
                <a:solidFill>
                  <a:schemeClr val="tx1"/>
                </a:solidFill>
              </a:rPr>
              <a:t>hiperestimulación</a:t>
            </a:r>
            <a:r>
              <a:rPr lang="es-ES" dirty="0">
                <a:solidFill>
                  <a:schemeClr val="tx1"/>
                </a:solidFill>
              </a:rPr>
              <a:t>, donde los ovarios se inflaman y causan mucho dolor. La acumulación de líquido en la cavidad abdominal y en el tórax, hace que la paciente se sienta hinchada, con náuseas y hasta puede tener vómitos y pérdida del apetito. </a:t>
            </a:r>
            <a:r>
              <a:rPr lang="es-ES" i="1" dirty="0">
                <a:solidFill>
                  <a:schemeClr val="tx1"/>
                </a:solidFill>
              </a:rPr>
              <a:t>Por los menos un 30% de las pacientes sometidas a estimulación ovárica desarrollan un cuadro clínico de dolor </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3600400"/>
          </a:xfrm>
        </p:spPr>
        <p:txBody>
          <a:bodyPr>
            <a:normAutofit fontScale="85000" lnSpcReduction="10000"/>
          </a:bodyPr>
          <a:lstStyle/>
          <a:p>
            <a:pPr algn="just"/>
            <a:r>
              <a:rPr lang="es-ES" dirty="0">
                <a:solidFill>
                  <a:schemeClr val="tx1"/>
                </a:solidFill>
              </a:rPr>
              <a:t>En casos moderados las pacientes acumulan líquido en la cavidad abdominal y esto puede causar síntomas gastrointestinales. </a:t>
            </a:r>
            <a:r>
              <a:rPr lang="es-ES" dirty="0" smtClean="0">
                <a:solidFill>
                  <a:schemeClr val="tx1"/>
                </a:solidFill>
              </a:rPr>
              <a:t>1 a 2% </a:t>
            </a:r>
            <a:r>
              <a:rPr lang="es-ES" dirty="0">
                <a:solidFill>
                  <a:schemeClr val="tx1"/>
                </a:solidFill>
              </a:rPr>
              <a:t>de las pacientes desarrollan un </a:t>
            </a:r>
            <a:r>
              <a:rPr lang="es-ES" dirty="0" smtClean="0">
                <a:solidFill>
                  <a:schemeClr val="tx1"/>
                </a:solidFill>
              </a:rPr>
              <a:t>cuadro severo,  </a:t>
            </a:r>
            <a:r>
              <a:rPr lang="es-ES" dirty="0">
                <a:solidFill>
                  <a:schemeClr val="tx1"/>
                </a:solidFill>
              </a:rPr>
              <a:t>caracterizado por </a:t>
            </a:r>
            <a:r>
              <a:rPr lang="es-ES" dirty="0" smtClean="0">
                <a:solidFill>
                  <a:schemeClr val="tx1"/>
                </a:solidFill>
              </a:rPr>
              <a:t>excesivo </a:t>
            </a:r>
            <a:r>
              <a:rPr lang="es-ES" dirty="0">
                <a:solidFill>
                  <a:schemeClr val="tx1"/>
                </a:solidFill>
              </a:rPr>
              <a:t>aumento de peso, acumulación de líquido en el abdomen y el tórax, electrolitos anormales, </a:t>
            </a:r>
            <a:r>
              <a:rPr lang="es-ES" dirty="0" err="1" smtClean="0">
                <a:solidFill>
                  <a:schemeClr val="tx1"/>
                </a:solidFill>
              </a:rPr>
              <a:t>sobreconcentración</a:t>
            </a:r>
            <a:r>
              <a:rPr lang="es-ES" dirty="0" smtClean="0">
                <a:solidFill>
                  <a:schemeClr val="tx1"/>
                </a:solidFill>
              </a:rPr>
              <a:t> </a:t>
            </a:r>
            <a:r>
              <a:rPr lang="es-ES" dirty="0">
                <a:solidFill>
                  <a:schemeClr val="tx1"/>
                </a:solidFill>
              </a:rPr>
              <a:t>de la sangre y muy raramente desarrollan coágulos de sangre o tienen una falla renal </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3672408"/>
          </a:xfrm>
        </p:spPr>
        <p:txBody>
          <a:bodyPr>
            <a:normAutofit fontScale="85000" lnSpcReduction="20000"/>
          </a:bodyPr>
          <a:lstStyle/>
          <a:p>
            <a:pPr algn="just"/>
            <a:r>
              <a:rPr lang="es-ES" dirty="0" smtClean="0">
                <a:solidFill>
                  <a:schemeClr val="tx1"/>
                </a:solidFill>
              </a:rPr>
              <a:t>Puede </a:t>
            </a:r>
            <a:r>
              <a:rPr lang="es-ES" dirty="0">
                <a:solidFill>
                  <a:schemeClr val="tx1"/>
                </a:solidFill>
              </a:rPr>
              <a:t>que sea necesario drenar líquido del abdomen con una aguja si la respiración se hace dificultosa. Existen riesgos relacionados con el procedimiento de la extracción de los óvulos. La laparoscopia conlleva el riesgo de todo procedimiento que requiere anestesia. La extracción de óvulos, por medio de la aspiración con una aguja, tiene el riesgo leve de sangrado, infección y daño al intestino, vejiga o vasos sanguíneos </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3600400"/>
          </a:xfrm>
        </p:spPr>
        <p:txBody>
          <a:bodyPr/>
          <a:lstStyle/>
          <a:p>
            <a:pPr algn="just"/>
            <a:r>
              <a:rPr lang="es-ES" dirty="0">
                <a:solidFill>
                  <a:schemeClr val="tx1"/>
                </a:solidFill>
              </a:rPr>
              <a:t>En casos muy raros, el útero puede ser pinchado durante la transferencia del embrión o </a:t>
            </a:r>
            <a:r>
              <a:rPr lang="es-ES" dirty="0" smtClean="0">
                <a:solidFill>
                  <a:schemeClr val="tx1"/>
                </a:solidFill>
              </a:rPr>
              <a:t>puede desarrollarse una infección, </a:t>
            </a:r>
            <a:r>
              <a:rPr lang="es-ES" dirty="0">
                <a:solidFill>
                  <a:schemeClr val="tx1"/>
                </a:solidFill>
              </a:rPr>
              <a:t>después que el embrión ha sido </a:t>
            </a:r>
            <a:r>
              <a:rPr lang="es-ES" dirty="0" smtClean="0">
                <a:solidFill>
                  <a:schemeClr val="tx1"/>
                </a:solidFill>
              </a:rPr>
              <a:t>transferido</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3600400"/>
          </a:xfrm>
        </p:spPr>
        <p:txBody>
          <a:bodyPr>
            <a:normAutofit fontScale="92500" lnSpcReduction="10000"/>
          </a:bodyPr>
          <a:lstStyle/>
          <a:p>
            <a:pPr algn="just"/>
            <a:r>
              <a:rPr lang="es-ES" dirty="0">
                <a:solidFill>
                  <a:schemeClr val="tx1"/>
                </a:solidFill>
              </a:rPr>
              <a:t>El riesgo de embarazos múltiples se incrementa en todos los procedimientos de tecnología de reproducción asistida. Aunque algunos consideran que tener mellizos es un resultado feliz, hay muchos problemas asociados con los nacimientos múltiples. Estos problemas son más comunes con los triples y empeoran con cada niño adicional </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3600400"/>
          </a:xfrm>
        </p:spPr>
        <p:txBody>
          <a:bodyPr>
            <a:normAutofit fontScale="92500" lnSpcReduction="10000"/>
          </a:bodyPr>
          <a:lstStyle/>
          <a:p>
            <a:pPr algn="just"/>
            <a:r>
              <a:rPr lang="es-ES" dirty="0">
                <a:solidFill>
                  <a:schemeClr val="tx1"/>
                </a:solidFill>
              </a:rPr>
              <a:t>El riesgo de parto prematuro en embarazos múltiples es elevado y el nacimiento temprano de los bebés dificulta la supervivencia de los mismos. Los bebés prematuros requieren cuidado intensivo y prolongado y corren el riesgo de tener alguna incapacidad debido al </a:t>
            </a:r>
            <a:r>
              <a:rPr lang="es-ES" dirty="0" smtClean="0">
                <a:solidFill>
                  <a:schemeClr val="tx1"/>
                </a:solidFill>
              </a:rPr>
              <a:t>mismo nacimiento </a:t>
            </a:r>
            <a:r>
              <a:rPr lang="es-ES" dirty="0">
                <a:solidFill>
                  <a:schemeClr val="tx1"/>
                </a:solidFill>
              </a:rPr>
              <a:t>prematuro </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3672408"/>
          </a:xfrm>
        </p:spPr>
        <p:txBody>
          <a:bodyPr/>
          <a:lstStyle/>
          <a:p>
            <a:pPr algn="just"/>
            <a:r>
              <a:rPr lang="es-ES" dirty="0">
                <a:solidFill>
                  <a:schemeClr val="tx1"/>
                </a:solidFill>
              </a:rPr>
              <a:t>La información compilada sugiere que las concepciones por FIV, aun las de un bebé solamente, tienen un riesgo ligeramente elevado de parto prematuro o de bebés bajos </a:t>
            </a:r>
            <a:r>
              <a:rPr lang="es-ES" dirty="0" smtClean="0">
                <a:solidFill>
                  <a:schemeClr val="tx1"/>
                </a:solidFill>
              </a:rPr>
              <a:t>de </a:t>
            </a:r>
            <a:r>
              <a:rPr lang="es-ES" dirty="0">
                <a:solidFill>
                  <a:schemeClr val="tx1"/>
                </a:solidFill>
              </a:rPr>
              <a:t>peso al nacer </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564904"/>
            <a:ext cx="7272808" cy="3312368"/>
          </a:xfrm>
        </p:spPr>
        <p:txBody>
          <a:bodyPr/>
          <a:lstStyle/>
          <a:p>
            <a:pPr algn="just"/>
            <a:r>
              <a:rPr lang="es-MX" b="1" i="1" dirty="0">
                <a:solidFill>
                  <a:schemeClr val="tx1"/>
                </a:solidFill>
              </a:rPr>
              <a:t>La reproducción </a:t>
            </a:r>
            <a:r>
              <a:rPr lang="es-MX" b="1" i="1" dirty="0" smtClean="0">
                <a:solidFill>
                  <a:schemeClr val="tx1"/>
                </a:solidFill>
              </a:rPr>
              <a:t>humana asistida, </a:t>
            </a:r>
            <a:r>
              <a:rPr lang="es-MX" b="1" i="1" dirty="0">
                <a:solidFill>
                  <a:schemeClr val="tx1"/>
                </a:solidFill>
              </a:rPr>
              <a:t>consiste en aplicar técnicas dirigidas a facilitar el nacimiento de un ser vivo</a:t>
            </a:r>
            <a:r>
              <a:rPr lang="es-MX" dirty="0">
                <a:solidFill>
                  <a:schemeClr val="tx1"/>
                </a:solidFill>
              </a:rPr>
              <a:t>, se utiliza para una pareja que sufre de infertilidad o </a:t>
            </a:r>
            <a:r>
              <a:rPr lang="es-MX" dirty="0" smtClean="0">
                <a:solidFill>
                  <a:schemeClr val="tx1"/>
                </a:solidFill>
              </a:rPr>
              <a:t>esterilidad</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92896"/>
            <a:ext cx="7272808" cy="3456384"/>
          </a:xfrm>
        </p:spPr>
        <p:txBody>
          <a:bodyPr>
            <a:normAutofit lnSpcReduction="10000"/>
          </a:bodyPr>
          <a:lstStyle/>
          <a:p>
            <a:pPr algn="just"/>
            <a:r>
              <a:rPr lang="es-ES" dirty="0">
                <a:solidFill>
                  <a:schemeClr val="tx1"/>
                </a:solidFill>
              </a:rPr>
              <a:t>Si se identifican anormalidades en el semen, se le recomienda al paciente una consulta con un especialista en problemas masculinos de infertilidad para que determine si el problema se puede corregir o si existe algún problema para la salud del paciente </a:t>
            </a:r>
            <a:r>
              <a:rPr lang="es-ES" dirty="0" smtClean="0">
                <a:solidFill>
                  <a:schemeClr val="tx1"/>
                </a:solidFill>
              </a:rPr>
              <a:t>y su descendencia</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92896"/>
            <a:ext cx="7272808" cy="3528392"/>
          </a:xfrm>
        </p:spPr>
        <p:txBody>
          <a:bodyPr>
            <a:normAutofit fontScale="92500" lnSpcReduction="10000"/>
          </a:bodyPr>
          <a:lstStyle/>
          <a:p>
            <a:pPr algn="just"/>
            <a:r>
              <a:rPr lang="es-ES" dirty="0">
                <a:solidFill>
                  <a:schemeClr val="tx1"/>
                </a:solidFill>
              </a:rPr>
              <a:t>Por ejemplo, anomalías genéticas en los </a:t>
            </a:r>
            <a:r>
              <a:rPr lang="es-ES" dirty="0" smtClean="0">
                <a:solidFill>
                  <a:schemeClr val="tx1"/>
                </a:solidFill>
              </a:rPr>
              <a:t>cromosomas, ya </a:t>
            </a:r>
            <a:r>
              <a:rPr lang="es-ES" dirty="0">
                <a:solidFill>
                  <a:schemeClr val="tx1"/>
                </a:solidFill>
              </a:rPr>
              <a:t>han sido previamente asociadas con algunas causas de infertilidad masculina y aquellos hombres que nacen sin el tubo </a:t>
            </a:r>
            <a:r>
              <a:rPr lang="es-ES" i="1" dirty="0">
                <a:solidFill>
                  <a:schemeClr val="tx1"/>
                </a:solidFill>
              </a:rPr>
              <a:t>vas </a:t>
            </a:r>
            <a:r>
              <a:rPr lang="es-ES" i="1" dirty="0" err="1">
                <a:solidFill>
                  <a:schemeClr val="tx1"/>
                </a:solidFill>
              </a:rPr>
              <a:t>deferens</a:t>
            </a:r>
            <a:r>
              <a:rPr lang="es-ES" dirty="0">
                <a:solidFill>
                  <a:schemeClr val="tx1"/>
                </a:solidFill>
              </a:rPr>
              <a:t>, un tubo que trasporta el espermatozoide del testículo, generalmente son portadores del </a:t>
            </a:r>
            <a:r>
              <a:rPr lang="es-ES" dirty="0" smtClean="0">
                <a:solidFill>
                  <a:schemeClr val="tx1"/>
                </a:solidFill>
              </a:rPr>
              <a:t>gen </a:t>
            </a:r>
            <a:r>
              <a:rPr lang="es-ES" dirty="0">
                <a:solidFill>
                  <a:schemeClr val="tx1"/>
                </a:solidFill>
              </a:rPr>
              <a:t>que causa la fibrosis quística. </a:t>
            </a:r>
            <a:endParaRPr lang="es-MX" dirty="0">
              <a:solidFill>
                <a:schemeClr val="tx1"/>
              </a:solidFill>
            </a:endParaRPr>
          </a:p>
          <a:p>
            <a:endParaRPr lang="es-MX" b="1" dirty="0">
              <a:solidFill>
                <a:schemeClr val="tx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3600400"/>
          </a:xfrm>
        </p:spPr>
        <p:txBody>
          <a:bodyPr>
            <a:normAutofit fontScale="92500" lnSpcReduction="10000"/>
          </a:bodyPr>
          <a:lstStyle/>
          <a:p>
            <a:pPr algn="just"/>
            <a:r>
              <a:rPr lang="es-ES" smtClean="0">
                <a:solidFill>
                  <a:schemeClr val="tx1"/>
                </a:solidFill>
              </a:rPr>
              <a:t>Diversos estudios </a:t>
            </a:r>
            <a:r>
              <a:rPr lang="es-ES" dirty="0">
                <a:solidFill>
                  <a:schemeClr val="tx1"/>
                </a:solidFill>
              </a:rPr>
              <a:t>indican que la oportunidad de embarazo en ciclos consecutivos se mantiene igual hasta cuatro ciclos. De todas maneras, otros factores deben de considerarse cuando se quiere determinar el momento adecuado para terminar la terapia, incluyendo el factor financiero y las reservas psicológicas </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3528392"/>
          </a:xfrm>
        </p:spPr>
        <p:txBody>
          <a:bodyPr>
            <a:normAutofit fontScale="92500" lnSpcReduction="10000"/>
          </a:bodyPr>
          <a:lstStyle/>
          <a:p>
            <a:pPr algn="just"/>
            <a:r>
              <a:rPr lang="es-ES" dirty="0" smtClean="0">
                <a:solidFill>
                  <a:schemeClr val="tx1"/>
                </a:solidFill>
              </a:rPr>
              <a:t>Los miembros del equipo pueden ayudar a la pareja a decidir cuando parar el tratamiento y discutir otras alternativas tales como la  adopción si fuera apropiada y se reúnen condiciones. Los médicos, grupos de apoyo y otras parejas que atraviesan por tratamientos de infertilidad pueden brindar apoyo y guía invaluable</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92896"/>
            <a:ext cx="7272808" cy="3600400"/>
          </a:xfrm>
        </p:spPr>
        <p:txBody>
          <a:bodyPr>
            <a:normAutofit fontScale="92500"/>
          </a:bodyPr>
          <a:lstStyle/>
          <a:p>
            <a:pPr algn="just"/>
            <a:r>
              <a:rPr lang="es-MX" dirty="0" smtClean="0">
                <a:solidFill>
                  <a:schemeClr val="tx1"/>
                </a:solidFill>
              </a:rPr>
              <a:t>En todos los países de la Comunidad Europea, una Comisión Nacional de Reproducción Asistida ha establecido lineamientos y normas que emiten las guías clínicas correspondientes para el manejo médico, incluyendo los conceptos jurídicos sobre la paternidad y el </a:t>
            </a:r>
            <a:r>
              <a:rPr lang="es-MX" b="1" i="1" dirty="0" smtClean="0">
                <a:solidFill>
                  <a:schemeClr val="tx1"/>
                </a:solidFill>
              </a:rPr>
              <a:t>consentimiento informado</a:t>
            </a:r>
            <a:endParaRPr lang="es-MX" b="1" i="1" dirty="0">
              <a:solidFill>
                <a:schemeClr val="tx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92896"/>
            <a:ext cx="7272808" cy="3600400"/>
          </a:xfrm>
        </p:spPr>
        <p:txBody>
          <a:bodyPr>
            <a:normAutofit fontScale="70000" lnSpcReduction="20000"/>
          </a:bodyPr>
          <a:lstStyle/>
          <a:p>
            <a:pPr lvl="0" algn="just"/>
            <a:r>
              <a:rPr lang="es-ES" b="1" dirty="0" smtClean="0">
                <a:solidFill>
                  <a:schemeClr val="tx1"/>
                </a:solidFill>
              </a:rPr>
              <a:t>Inseminación Artificial</a:t>
            </a:r>
            <a:endParaRPr lang="es-MX" dirty="0" smtClean="0">
              <a:solidFill>
                <a:schemeClr val="tx1"/>
              </a:solidFill>
            </a:endParaRPr>
          </a:p>
          <a:p>
            <a:pPr algn="just"/>
            <a:r>
              <a:rPr lang="es-ES" dirty="0" smtClean="0">
                <a:solidFill>
                  <a:schemeClr val="tx1"/>
                </a:solidFill>
              </a:rPr>
              <a:t>La inseminación artificial (IA), propiamente dicha, consiste en introducir artificialmente, no por el acto sexual, el semen humano en el organismo de la mujer. Puede ser </a:t>
            </a:r>
            <a:r>
              <a:rPr lang="es-ES" dirty="0" err="1" smtClean="0">
                <a:solidFill>
                  <a:schemeClr val="tx1"/>
                </a:solidFill>
              </a:rPr>
              <a:t>intravaginal</a:t>
            </a:r>
            <a:r>
              <a:rPr lang="es-ES" dirty="0" smtClean="0">
                <a:solidFill>
                  <a:schemeClr val="tx1"/>
                </a:solidFill>
              </a:rPr>
              <a:t>, </a:t>
            </a:r>
            <a:r>
              <a:rPr lang="es-ES" dirty="0" err="1" smtClean="0">
                <a:solidFill>
                  <a:schemeClr val="tx1"/>
                </a:solidFill>
              </a:rPr>
              <a:t>intracervical</a:t>
            </a:r>
            <a:r>
              <a:rPr lang="es-ES" dirty="0" smtClean="0">
                <a:solidFill>
                  <a:schemeClr val="tx1"/>
                </a:solidFill>
              </a:rPr>
              <a:t> o </a:t>
            </a:r>
            <a:r>
              <a:rPr lang="es-ES" dirty="0" err="1" smtClean="0">
                <a:solidFill>
                  <a:schemeClr val="tx1"/>
                </a:solidFill>
              </a:rPr>
              <a:t>intraperitoneal</a:t>
            </a:r>
            <a:r>
              <a:rPr lang="es-ES" dirty="0" smtClean="0">
                <a:solidFill>
                  <a:schemeClr val="tx1"/>
                </a:solidFill>
              </a:rPr>
              <a:t>, siendo la más frecuente la </a:t>
            </a:r>
            <a:r>
              <a:rPr lang="es-ES" dirty="0" err="1" smtClean="0">
                <a:solidFill>
                  <a:schemeClr val="tx1"/>
                </a:solidFill>
              </a:rPr>
              <a:t>intracervical</a:t>
            </a:r>
            <a:r>
              <a:rPr lang="es-ES" dirty="0" smtClean="0">
                <a:solidFill>
                  <a:schemeClr val="tx1"/>
                </a:solidFill>
              </a:rPr>
              <a:t>. La inseminación se realiza un poco antes de la ovulación, dado que la presencia de progesterona determina que el moco cervical sea denso, lo que impide la penetración espermática. Esta ovulación puede ser estimulada en pacientes con ciclos irregulares que presentan ovulación esporádica. </a:t>
            </a:r>
            <a:endParaRPr lang="es-MX" dirty="0" smtClean="0">
              <a:solidFill>
                <a:schemeClr val="tx1"/>
              </a:solidFill>
            </a:endParaRPr>
          </a:p>
          <a:p>
            <a:pPr algn="just"/>
            <a:endParaRPr lang="es-MX" b="1" i="1" dirty="0">
              <a:solidFill>
                <a:schemeClr val="tx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92896"/>
            <a:ext cx="7272808" cy="3600400"/>
          </a:xfrm>
        </p:spPr>
        <p:txBody>
          <a:bodyPr>
            <a:normAutofit fontScale="70000" lnSpcReduction="20000"/>
          </a:bodyPr>
          <a:lstStyle/>
          <a:p>
            <a:pPr algn="just"/>
            <a:r>
              <a:rPr lang="es-ES" dirty="0" smtClean="0">
                <a:solidFill>
                  <a:schemeClr val="tx1"/>
                </a:solidFill>
              </a:rPr>
              <a:t>Primeramente se obtiene el semen, que puede ser por masturbación, por estimulación eléctrica testicular, o con una técnica postcoital, mediante un preservativo perforado en una relación conyugal normal. También, en el caso de esterilidad del varón, se puede recurrir a </a:t>
            </a:r>
            <a:r>
              <a:rPr lang="es-ES" b="1" i="1" dirty="0" smtClean="0">
                <a:solidFill>
                  <a:schemeClr val="tx1"/>
                </a:solidFill>
              </a:rPr>
              <a:t>semen donado, fresco o congelado</a:t>
            </a:r>
            <a:r>
              <a:rPr lang="es-ES" dirty="0" smtClean="0">
                <a:solidFill>
                  <a:schemeClr val="tx1"/>
                </a:solidFill>
              </a:rPr>
              <a:t>, en el caso de no encontrarse donante. </a:t>
            </a:r>
            <a:endParaRPr lang="es-MX" dirty="0" smtClean="0">
              <a:solidFill>
                <a:schemeClr val="tx1"/>
              </a:solidFill>
            </a:endParaRPr>
          </a:p>
          <a:p>
            <a:pPr algn="just"/>
            <a:r>
              <a:rPr lang="es-ES" dirty="0" smtClean="0">
                <a:solidFill>
                  <a:schemeClr val="tx1"/>
                </a:solidFill>
              </a:rPr>
              <a:t>Antes de introducir el semen en el cuerpo de la mujer ha de ser preparado convenientemente en el laboratorio, preparación que conlleva exigencias diversas según los casos. Igualmente, es necesario conocer el momento en que la ovulación está próxima a realizarse. La IA no precisa anestesia.</a:t>
            </a:r>
            <a:endParaRPr lang="es-MX" dirty="0" smtClean="0">
              <a:solidFill>
                <a:schemeClr val="tx1"/>
              </a:solidFill>
            </a:endParaRPr>
          </a:p>
          <a:p>
            <a:pPr algn="just"/>
            <a:endParaRPr lang="es-MX" b="1" i="1" dirty="0">
              <a:solidFill>
                <a:schemeClr val="tx1"/>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92896"/>
            <a:ext cx="7272808" cy="3600400"/>
          </a:xfrm>
        </p:spPr>
        <p:txBody>
          <a:bodyPr>
            <a:normAutofit fontScale="70000" lnSpcReduction="20000"/>
          </a:bodyPr>
          <a:lstStyle/>
          <a:p>
            <a:pPr algn="just"/>
            <a:r>
              <a:rPr lang="es-ES" dirty="0" smtClean="0">
                <a:solidFill>
                  <a:schemeClr val="tx1"/>
                </a:solidFill>
              </a:rPr>
              <a:t>Las razones por las que se acude a la IA son variadas: la azoospermia, </a:t>
            </a:r>
            <a:r>
              <a:rPr lang="es-ES" dirty="0" err="1" smtClean="0">
                <a:solidFill>
                  <a:schemeClr val="tx1"/>
                </a:solidFill>
              </a:rPr>
              <a:t>oligospermia</a:t>
            </a:r>
            <a:r>
              <a:rPr lang="es-ES" dirty="0" smtClean="0">
                <a:solidFill>
                  <a:schemeClr val="tx1"/>
                </a:solidFill>
              </a:rPr>
              <a:t>, vasectomía del varón, impotencia sexual (que imposibilita al varón depositar el semen hasta el fondo de la vagina o en cualquier parte de ella), esterilidad idiopática, presencia de anticuerpos contra el esperma, malformaciones congénitas del aparato sexual masculino o femenino, ausencia de condiciones adecuadas para la fecundación en el semen del varón (escasa vitalidad o movilidad) así como causas genéticas, como la hostilidad cervical, </a:t>
            </a:r>
            <a:r>
              <a:rPr lang="es-ES" b="1" i="1" dirty="0" smtClean="0">
                <a:solidFill>
                  <a:schemeClr val="tx1"/>
                </a:solidFill>
              </a:rPr>
              <a:t>enfermedades genéticas del varón, transmisibles a la descendencia</a:t>
            </a:r>
            <a:r>
              <a:rPr lang="es-ES" dirty="0" smtClean="0">
                <a:solidFill>
                  <a:schemeClr val="tx1"/>
                </a:solidFill>
              </a:rPr>
              <a:t>. </a:t>
            </a:r>
            <a:endParaRPr lang="es-MX" dirty="0" smtClean="0">
              <a:solidFill>
                <a:schemeClr val="tx1"/>
              </a:solidFill>
            </a:endParaRPr>
          </a:p>
          <a:p>
            <a:pPr algn="just"/>
            <a:r>
              <a:rPr lang="es-ES" dirty="0" smtClean="0">
                <a:solidFill>
                  <a:schemeClr val="tx1"/>
                </a:solidFill>
              </a:rPr>
              <a:t> </a:t>
            </a:r>
            <a:endParaRPr lang="es-MX" b="1" i="1" dirty="0">
              <a:solidFill>
                <a:schemeClr val="tx1"/>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107504" y="2492896"/>
            <a:ext cx="7632848" cy="3528392"/>
          </a:xfrm>
        </p:spPr>
        <p:txBody>
          <a:bodyPr>
            <a:normAutofit fontScale="47500" lnSpcReduction="20000"/>
          </a:bodyPr>
          <a:lstStyle/>
          <a:p>
            <a:pPr lvl="0" algn="just"/>
            <a:r>
              <a:rPr lang="es-MX" dirty="0" smtClean="0">
                <a:solidFill>
                  <a:schemeClr val="tx1"/>
                </a:solidFill>
              </a:rPr>
              <a:t> </a:t>
            </a:r>
            <a:r>
              <a:rPr lang="es-ES" sz="4400" b="1" dirty="0" smtClean="0">
                <a:solidFill>
                  <a:schemeClr val="tx1"/>
                </a:solidFill>
              </a:rPr>
              <a:t>Transferencia </a:t>
            </a:r>
            <a:r>
              <a:rPr lang="es-ES" sz="4400" b="1" dirty="0" err="1" smtClean="0">
                <a:solidFill>
                  <a:schemeClr val="tx1"/>
                </a:solidFill>
              </a:rPr>
              <a:t>intratubárica</a:t>
            </a:r>
            <a:r>
              <a:rPr lang="es-ES" sz="4400" b="1" dirty="0" smtClean="0">
                <a:solidFill>
                  <a:schemeClr val="tx1"/>
                </a:solidFill>
              </a:rPr>
              <a:t> de gametos</a:t>
            </a:r>
            <a:endParaRPr lang="es-MX" sz="4400" dirty="0" smtClean="0">
              <a:solidFill>
                <a:schemeClr val="tx1"/>
              </a:solidFill>
            </a:endParaRPr>
          </a:p>
          <a:p>
            <a:pPr algn="just"/>
            <a:r>
              <a:rPr lang="es-ES" sz="4400" dirty="0" smtClean="0">
                <a:solidFill>
                  <a:schemeClr val="tx1"/>
                </a:solidFill>
              </a:rPr>
              <a:t>Esta técnica de transferencia </a:t>
            </a:r>
            <a:r>
              <a:rPr lang="es-ES" sz="4400" dirty="0" err="1" smtClean="0">
                <a:solidFill>
                  <a:schemeClr val="tx1"/>
                </a:solidFill>
              </a:rPr>
              <a:t>intratubárica</a:t>
            </a:r>
            <a:r>
              <a:rPr lang="es-ES" sz="4400" dirty="0" smtClean="0">
                <a:solidFill>
                  <a:schemeClr val="tx1"/>
                </a:solidFill>
              </a:rPr>
              <a:t> de gametos, comúnmente abreviada GIFT, es una técnica desarrollada en 1984 por el médico argentino Ricardo ASCH y por Nicola Garcea. Consiste en la obtención de espermatozoides y </a:t>
            </a:r>
            <a:r>
              <a:rPr lang="es-ES" sz="4400" dirty="0" err="1" smtClean="0">
                <a:solidFill>
                  <a:schemeClr val="tx1"/>
                </a:solidFill>
              </a:rPr>
              <a:t>ovocitos</a:t>
            </a:r>
            <a:r>
              <a:rPr lang="es-ES" sz="4400" dirty="0" smtClean="0">
                <a:solidFill>
                  <a:schemeClr val="tx1"/>
                </a:solidFill>
              </a:rPr>
              <a:t>, para después ser depositados cada uno por separado, es decir, no fecundados, en las trompas de Falopio por medio de un catéter y es utilizado cuando hay </a:t>
            </a:r>
            <a:r>
              <a:rPr lang="es-ES" sz="4400" dirty="0" err="1" smtClean="0">
                <a:solidFill>
                  <a:schemeClr val="tx1"/>
                </a:solidFill>
              </a:rPr>
              <a:t>subinfertilidad</a:t>
            </a:r>
            <a:r>
              <a:rPr lang="es-ES" sz="4400" dirty="0" smtClean="0">
                <a:solidFill>
                  <a:schemeClr val="tx1"/>
                </a:solidFill>
              </a:rPr>
              <a:t>, endometriosis, anovulación, etc.</a:t>
            </a:r>
            <a:endParaRPr lang="es-MX" sz="4400" dirty="0" smtClean="0">
              <a:solidFill>
                <a:schemeClr val="tx1"/>
              </a:solidFill>
            </a:endParaRPr>
          </a:p>
          <a:p>
            <a:pPr algn="just"/>
            <a:r>
              <a:rPr lang="es-MX" dirty="0" smtClean="0">
                <a:solidFill>
                  <a:schemeClr val="tx1"/>
                </a:solidFill>
              </a:rPr>
              <a:t> </a:t>
            </a:r>
          </a:p>
          <a:p>
            <a:pPr algn="just"/>
            <a:endParaRPr lang="es-MX" dirty="0" smtClean="0">
              <a:solidFill>
                <a:schemeClr val="tx1"/>
              </a:solidFill>
            </a:endParaRPr>
          </a:p>
          <a:p>
            <a:pPr algn="just"/>
            <a:r>
              <a:rPr lang="es-ES" dirty="0" smtClean="0">
                <a:solidFill>
                  <a:schemeClr val="tx1"/>
                </a:solidFill>
              </a:rPr>
              <a:t> </a:t>
            </a:r>
            <a:endParaRPr lang="es-MX" b="1" i="1" dirty="0">
              <a:solidFill>
                <a:schemeClr val="tx1"/>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92896"/>
            <a:ext cx="7272808" cy="3600400"/>
          </a:xfrm>
        </p:spPr>
        <p:txBody>
          <a:bodyPr>
            <a:normAutofit fontScale="70000" lnSpcReduction="20000"/>
          </a:bodyPr>
          <a:lstStyle/>
          <a:p>
            <a:pPr algn="just"/>
            <a:r>
              <a:rPr lang="es-ES" dirty="0" smtClean="0">
                <a:solidFill>
                  <a:schemeClr val="tx1"/>
                </a:solidFill>
              </a:rPr>
              <a:t>Los espermatozoides se obtienen por técnica postcoital por medio de un preservativo perforado, por masturbación o por estimulación eléctrica testicular. Por su parte, los </a:t>
            </a:r>
            <a:r>
              <a:rPr lang="es-ES" dirty="0" err="1" smtClean="0">
                <a:solidFill>
                  <a:schemeClr val="tx1"/>
                </a:solidFill>
              </a:rPr>
              <a:t>ovocitos</a:t>
            </a:r>
            <a:r>
              <a:rPr lang="es-ES" dirty="0" smtClean="0">
                <a:solidFill>
                  <a:schemeClr val="tx1"/>
                </a:solidFill>
              </a:rPr>
              <a:t> se obtienen induciendo la ovulación y aspirando varios </a:t>
            </a:r>
            <a:r>
              <a:rPr lang="es-ES" dirty="0" err="1" smtClean="0">
                <a:solidFill>
                  <a:schemeClr val="tx1"/>
                </a:solidFill>
              </a:rPr>
              <a:t>ovocitos</a:t>
            </a:r>
            <a:r>
              <a:rPr lang="es-ES" dirty="0" smtClean="0">
                <a:solidFill>
                  <a:schemeClr val="tx1"/>
                </a:solidFill>
              </a:rPr>
              <a:t> por laparoscopia. El proceso total dura unos 45 minutos, y suele ser más efectivo que otras técnicas, además de que la fecundación es en su </a:t>
            </a:r>
            <a:r>
              <a:rPr lang="es-ES" b="1" i="1" dirty="0" smtClean="0">
                <a:solidFill>
                  <a:schemeClr val="tx1"/>
                </a:solidFill>
              </a:rPr>
              <a:t>ambiente natural</a:t>
            </a:r>
            <a:r>
              <a:rPr lang="es-ES" dirty="0" smtClean="0">
                <a:solidFill>
                  <a:schemeClr val="tx1"/>
                </a:solidFill>
              </a:rPr>
              <a:t>. Comúnmente se recurre a esta técnica debido al fracaso de la IA, pero </a:t>
            </a:r>
            <a:r>
              <a:rPr lang="es-ES" b="1" i="1" dirty="0" smtClean="0">
                <a:solidFill>
                  <a:schemeClr val="tx1"/>
                </a:solidFill>
              </a:rPr>
              <a:t>existe un considerable riesgo de embarazo extrauterino.</a:t>
            </a:r>
            <a:endParaRPr lang="es-MX" b="1" i="1" dirty="0" smtClean="0">
              <a:solidFill>
                <a:schemeClr val="tx1"/>
              </a:solidFill>
            </a:endParaRPr>
          </a:p>
          <a:p>
            <a:pPr algn="just"/>
            <a:endParaRPr lang="es-MX" dirty="0" smtClean="0">
              <a:solidFill>
                <a:schemeClr val="tx1"/>
              </a:solidFill>
            </a:endParaRPr>
          </a:p>
          <a:p>
            <a:pPr algn="just"/>
            <a:r>
              <a:rPr lang="es-ES" dirty="0" smtClean="0">
                <a:solidFill>
                  <a:schemeClr val="tx1"/>
                </a:solidFill>
              </a:rPr>
              <a:t> </a:t>
            </a:r>
            <a:endParaRPr lang="es-MX" b="1" i="1"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564904"/>
            <a:ext cx="7272808" cy="3312368"/>
          </a:xfrm>
        </p:spPr>
        <p:txBody>
          <a:bodyPr>
            <a:normAutofit lnSpcReduction="10000"/>
          </a:bodyPr>
          <a:lstStyle/>
          <a:p>
            <a:pPr algn="just"/>
            <a:r>
              <a:rPr lang="es-ES" dirty="0" smtClean="0">
                <a:solidFill>
                  <a:schemeClr val="tx1"/>
                </a:solidFill>
              </a:rPr>
              <a:t>La infertilidad es la imposibilidad de concebir un niño naturalmente o de llevar un embarazo a término después de un año de vida sexual activa. Hay muchas razones por las que una pareja puede no ser capaz de concebir, o no ser capaz de hacerlo sin asistencia médica</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92896"/>
            <a:ext cx="7272808" cy="3888432"/>
          </a:xfrm>
        </p:spPr>
        <p:txBody>
          <a:bodyPr>
            <a:normAutofit fontScale="62500" lnSpcReduction="20000"/>
          </a:bodyPr>
          <a:lstStyle/>
          <a:p>
            <a:pPr algn="just"/>
            <a:r>
              <a:rPr lang="es-MX" dirty="0" smtClean="0">
                <a:solidFill>
                  <a:schemeClr val="tx1"/>
                </a:solidFill>
              </a:rPr>
              <a:t> </a:t>
            </a:r>
            <a:r>
              <a:rPr lang="es-ES" b="1" dirty="0" smtClean="0">
                <a:solidFill>
                  <a:schemeClr val="tx1"/>
                </a:solidFill>
              </a:rPr>
              <a:t>Técnicas de reproducción </a:t>
            </a:r>
            <a:r>
              <a:rPr lang="es-ES" b="1" i="1" dirty="0" smtClean="0">
                <a:solidFill>
                  <a:schemeClr val="tx1"/>
                </a:solidFill>
              </a:rPr>
              <a:t>in vitro</a:t>
            </a:r>
            <a:r>
              <a:rPr lang="es-ES" b="1" dirty="0" smtClean="0">
                <a:solidFill>
                  <a:schemeClr val="tx1"/>
                </a:solidFill>
              </a:rPr>
              <a:t> o extracorpóreas.</a:t>
            </a:r>
            <a:endParaRPr lang="es-MX" dirty="0" smtClean="0">
              <a:solidFill>
                <a:schemeClr val="tx1"/>
              </a:solidFill>
            </a:endParaRPr>
          </a:p>
          <a:p>
            <a:pPr algn="just"/>
            <a:r>
              <a:rPr lang="es-ES" dirty="0" smtClean="0">
                <a:solidFill>
                  <a:schemeClr val="tx1"/>
                </a:solidFill>
              </a:rPr>
              <a:t>Como su nombre lo dice, este tipo de técnicas se desarrollas fuera del cuerpo de la mujer, </a:t>
            </a:r>
            <a:r>
              <a:rPr lang="es-ES" i="1" dirty="0" smtClean="0">
                <a:solidFill>
                  <a:schemeClr val="tx1"/>
                </a:solidFill>
              </a:rPr>
              <a:t>in vitro , utilizando materiales de laboratorio</a:t>
            </a:r>
            <a:r>
              <a:rPr lang="es-ES" dirty="0" smtClean="0">
                <a:solidFill>
                  <a:schemeClr val="tx1"/>
                </a:solidFill>
              </a:rPr>
              <a:t>.</a:t>
            </a:r>
            <a:endParaRPr lang="es-MX" dirty="0" smtClean="0">
              <a:solidFill>
                <a:schemeClr val="tx1"/>
              </a:solidFill>
            </a:endParaRPr>
          </a:p>
          <a:p>
            <a:pPr lvl="0" algn="just"/>
            <a:r>
              <a:rPr lang="es-ES" b="1" dirty="0" smtClean="0">
                <a:solidFill>
                  <a:schemeClr val="tx1"/>
                </a:solidFill>
              </a:rPr>
              <a:t>Fecundación </a:t>
            </a:r>
            <a:r>
              <a:rPr lang="es-ES" b="1" i="1" dirty="0" smtClean="0">
                <a:solidFill>
                  <a:schemeClr val="tx1"/>
                </a:solidFill>
              </a:rPr>
              <a:t>in vitro</a:t>
            </a:r>
            <a:r>
              <a:rPr lang="es-ES" b="1" dirty="0" smtClean="0">
                <a:solidFill>
                  <a:schemeClr val="tx1"/>
                </a:solidFill>
              </a:rPr>
              <a:t>.</a:t>
            </a:r>
            <a:endParaRPr lang="es-MX" dirty="0" smtClean="0">
              <a:solidFill>
                <a:schemeClr val="tx1"/>
              </a:solidFill>
            </a:endParaRPr>
          </a:p>
          <a:p>
            <a:pPr algn="just"/>
            <a:r>
              <a:rPr lang="es-ES" dirty="0" smtClean="0">
                <a:solidFill>
                  <a:schemeClr val="tx1"/>
                </a:solidFill>
              </a:rPr>
              <a:t>Diversos autores nos refieren que es la técnica predominante en cuanto a su uso. Consiste en obtener primeramente </a:t>
            </a:r>
            <a:r>
              <a:rPr lang="es-ES" dirty="0" err="1" smtClean="0">
                <a:solidFill>
                  <a:schemeClr val="tx1"/>
                </a:solidFill>
              </a:rPr>
              <a:t>ovocitos</a:t>
            </a:r>
            <a:r>
              <a:rPr lang="es-ES" dirty="0" smtClean="0">
                <a:solidFill>
                  <a:schemeClr val="tx1"/>
                </a:solidFill>
              </a:rPr>
              <a:t> y espermatozoides. Los primeros por laparoscopia o vía </a:t>
            </a:r>
            <a:r>
              <a:rPr lang="es-ES" dirty="0" err="1" smtClean="0">
                <a:solidFill>
                  <a:schemeClr val="tx1"/>
                </a:solidFill>
              </a:rPr>
              <a:t>transvaginal</a:t>
            </a:r>
            <a:r>
              <a:rPr lang="es-ES" dirty="0" smtClean="0">
                <a:solidFill>
                  <a:schemeClr val="tx1"/>
                </a:solidFill>
              </a:rPr>
              <a:t>, con la previa estimulación hormonal, siendo esta última la más común debido al bajo costo y a la no necesidad de anestesia. Con la aspiración, hay ocasiones en que los </a:t>
            </a:r>
            <a:r>
              <a:rPr lang="es-ES" dirty="0" err="1" smtClean="0">
                <a:solidFill>
                  <a:schemeClr val="tx1"/>
                </a:solidFill>
              </a:rPr>
              <a:t>ovocitos</a:t>
            </a:r>
            <a:r>
              <a:rPr lang="es-ES" dirty="0" smtClean="0">
                <a:solidFill>
                  <a:schemeClr val="tx1"/>
                </a:solidFill>
              </a:rPr>
              <a:t> se dañan y se altera su capacidad de fertilización o de división. Los espermatozoides generalmente suelen obtenerse por masturbación.</a:t>
            </a:r>
            <a:endParaRPr lang="es-MX" dirty="0" smtClean="0">
              <a:solidFill>
                <a:schemeClr val="tx1"/>
              </a:solidFill>
            </a:endParaRPr>
          </a:p>
          <a:p>
            <a:pPr algn="just"/>
            <a:endParaRPr lang="es-MX" dirty="0" smtClean="0">
              <a:solidFill>
                <a:schemeClr val="tx1"/>
              </a:solidFill>
            </a:endParaRPr>
          </a:p>
          <a:p>
            <a:pPr algn="just"/>
            <a:r>
              <a:rPr lang="es-ES" dirty="0" smtClean="0">
                <a:solidFill>
                  <a:schemeClr val="tx1"/>
                </a:solidFill>
              </a:rPr>
              <a:t> </a:t>
            </a:r>
            <a:endParaRPr lang="es-MX" b="1" i="1" dirty="0">
              <a:solidFill>
                <a:schemeClr val="tx1"/>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92896"/>
            <a:ext cx="7272808" cy="3888432"/>
          </a:xfrm>
        </p:spPr>
        <p:txBody>
          <a:bodyPr>
            <a:normAutofit fontScale="55000" lnSpcReduction="20000"/>
          </a:bodyPr>
          <a:lstStyle/>
          <a:p>
            <a:pPr algn="just"/>
            <a:r>
              <a:rPr lang="es-ES" dirty="0" smtClean="0">
                <a:solidFill>
                  <a:schemeClr val="tx1"/>
                </a:solidFill>
              </a:rPr>
              <a:t>Los espermatozoides se añaden a los </a:t>
            </a:r>
            <a:r>
              <a:rPr lang="es-ES" dirty="0" err="1" smtClean="0">
                <a:solidFill>
                  <a:schemeClr val="tx1"/>
                </a:solidFill>
              </a:rPr>
              <a:t>ovocitos</a:t>
            </a:r>
            <a:r>
              <a:rPr lang="es-ES" dirty="0" smtClean="0">
                <a:solidFill>
                  <a:schemeClr val="tx1"/>
                </a:solidFill>
              </a:rPr>
              <a:t> y se incuban a 37ºC durante un número variable de horas, según el grado de maduración de los </a:t>
            </a:r>
            <a:r>
              <a:rPr lang="es-ES" dirty="0" err="1" smtClean="0">
                <a:solidFill>
                  <a:schemeClr val="tx1"/>
                </a:solidFill>
              </a:rPr>
              <a:t>ovocitos</a:t>
            </a:r>
            <a:r>
              <a:rPr lang="es-ES" dirty="0" smtClean="0">
                <a:solidFill>
                  <a:schemeClr val="tx1"/>
                </a:solidFill>
              </a:rPr>
              <a:t>, hasta que se identifican los dos pronúcleos y se completa la fertilización. No siempre los </a:t>
            </a:r>
            <a:r>
              <a:rPr lang="es-ES" dirty="0" err="1" smtClean="0">
                <a:solidFill>
                  <a:schemeClr val="tx1"/>
                </a:solidFill>
              </a:rPr>
              <a:t>ovocitos</a:t>
            </a:r>
            <a:r>
              <a:rPr lang="es-ES" dirty="0" smtClean="0">
                <a:solidFill>
                  <a:schemeClr val="tx1"/>
                </a:solidFill>
              </a:rPr>
              <a:t> consiguen ser fecundados. Un problema significativo es que se desarrollan con mucha frecuencia embriones con anomalías cromosómicas. La razón es muy sencilla, y es que la misma naturaleza, en </a:t>
            </a:r>
            <a:r>
              <a:rPr lang="es-ES" dirty="0" err="1" smtClean="0">
                <a:solidFill>
                  <a:schemeClr val="tx1"/>
                </a:solidFill>
              </a:rPr>
              <a:t>en</a:t>
            </a:r>
            <a:r>
              <a:rPr lang="es-ES" dirty="0" smtClean="0">
                <a:solidFill>
                  <a:schemeClr val="tx1"/>
                </a:solidFill>
              </a:rPr>
              <a:t> su función, se lleva a cabo un interesante mecanismo de selección. Por una parte, los espermatozoides contenidos en el semen son unos veinte millones y sólo uno logrará fecundar al óvulo, será el más rápido y el más capaz. Por otra parte, los folículos de los ovarios que son los encargados de producir los óvulos son unos cuantos decenas de miles y tan sólo unos cuatrocientos, los más perfectos, son los que ovulan, y en cada ciclo, sólo uno de ellos. Sin embargo, en la fecundación </a:t>
            </a:r>
            <a:r>
              <a:rPr lang="es-ES" i="1" dirty="0" smtClean="0">
                <a:solidFill>
                  <a:schemeClr val="tx1"/>
                </a:solidFill>
              </a:rPr>
              <a:t>in vitro</a:t>
            </a:r>
            <a:r>
              <a:rPr lang="es-ES" dirty="0" smtClean="0">
                <a:solidFill>
                  <a:schemeClr val="tx1"/>
                </a:solidFill>
              </a:rPr>
              <a:t> (FIVET) no se lleva a cabo esta selección.</a:t>
            </a:r>
            <a:endParaRPr lang="es-MX" dirty="0" smtClean="0">
              <a:solidFill>
                <a:schemeClr val="tx1"/>
              </a:solidFill>
            </a:endParaRPr>
          </a:p>
          <a:p>
            <a:pPr algn="just"/>
            <a:endParaRPr lang="es-MX" dirty="0" smtClean="0">
              <a:solidFill>
                <a:schemeClr val="tx1"/>
              </a:solidFill>
            </a:endParaRPr>
          </a:p>
          <a:p>
            <a:pPr algn="just"/>
            <a:r>
              <a:rPr lang="es-ES" dirty="0" smtClean="0">
                <a:solidFill>
                  <a:schemeClr val="tx1"/>
                </a:solidFill>
              </a:rPr>
              <a:t> </a:t>
            </a:r>
            <a:endParaRPr lang="es-MX" b="1" i="1" dirty="0">
              <a:solidFill>
                <a:schemeClr val="tx1"/>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92896"/>
            <a:ext cx="7272808" cy="4032448"/>
          </a:xfrm>
        </p:spPr>
        <p:txBody>
          <a:bodyPr>
            <a:normAutofit fontScale="62500" lnSpcReduction="20000"/>
          </a:bodyPr>
          <a:lstStyle/>
          <a:p>
            <a:pPr algn="just"/>
            <a:r>
              <a:rPr lang="es-ES" dirty="0" smtClean="0">
                <a:solidFill>
                  <a:schemeClr val="tx1"/>
                </a:solidFill>
              </a:rPr>
              <a:t>Los </a:t>
            </a:r>
            <a:r>
              <a:rPr lang="es-ES" dirty="0" err="1" smtClean="0">
                <a:solidFill>
                  <a:schemeClr val="tx1"/>
                </a:solidFill>
              </a:rPr>
              <a:t>ovocitos</a:t>
            </a:r>
            <a:r>
              <a:rPr lang="es-ES" dirty="0" smtClean="0">
                <a:solidFill>
                  <a:schemeClr val="tx1"/>
                </a:solidFill>
              </a:rPr>
              <a:t> fertilizados se cambian a otro medio de cultivo para eliminar los espermatozoides que degradarían el medio; los embriones se desarrollan </a:t>
            </a:r>
            <a:r>
              <a:rPr lang="es-ES" i="1" dirty="0" smtClean="0">
                <a:solidFill>
                  <a:schemeClr val="tx1"/>
                </a:solidFill>
              </a:rPr>
              <a:t>in vitro</a:t>
            </a:r>
            <a:r>
              <a:rPr lang="es-ES" dirty="0" smtClean="0">
                <a:solidFill>
                  <a:schemeClr val="tx1"/>
                </a:solidFill>
              </a:rPr>
              <a:t> durante dos a cinco días antes de la transferencia al útero. Primero que nada, no todos los cigotos formados logran dividirse. De los que sí lo hacen y comienzan a desarrollarse, algunos presentan anomalías por las causas ya mencionadas. Por ello, se hace una selección según criterios morfológicos, eliminando los embriones deteriorados y utilizando los mejores para ser transferidos, habitualmente tres o cuatro, al útero de la madre. </a:t>
            </a:r>
            <a:r>
              <a:rPr lang="es-ES" b="1" i="1" dirty="0" smtClean="0">
                <a:solidFill>
                  <a:schemeClr val="tx1"/>
                </a:solidFill>
              </a:rPr>
              <a:t>Los restantes que estén en buenas condiciones se </a:t>
            </a:r>
            <a:r>
              <a:rPr lang="es-ES" b="1" i="1" dirty="0" err="1" smtClean="0">
                <a:solidFill>
                  <a:schemeClr val="tx1"/>
                </a:solidFill>
              </a:rPr>
              <a:t>crioconservan</a:t>
            </a:r>
            <a:r>
              <a:rPr lang="es-ES" b="1" i="1" dirty="0" smtClean="0">
                <a:solidFill>
                  <a:schemeClr val="tx1"/>
                </a:solidFill>
              </a:rPr>
              <a:t> para posteriores intentos, o se donan a otras parejas, o para la experimentación.</a:t>
            </a:r>
            <a:endParaRPr lang="es-MX" b="1" i="1" dirty="0" smtClean="0">
              <a:solidFill>
                <a:schemeClr val="tx1"/>
              </a:solidFill>
            </a:endParaRPr>
          </a:p>
          <a:p>
            <a:pPr algn="just"/>
            <a:endParaRPr lang="es-MX" dirty="0" smtClean="0">
              <a:solidFill>
                <a:schemeClr val="tx1"/>
              </a:solidFill>
            </a:endParaRPr>
          </a:p>
          <a:p>
            <a:pPr algn="just"/>
            <a:r>
              <a:rPr lang="es-ES" dirty="0" smtClean="0">
                <a:solidFill>
                  <a:schemeClr val="tx1"/>
                </a:solidFill>
              </a:rPr>
              <a:t> </a:t>
            </a:r>
            <a:endParaRPr lang="es-MX" b="1" i="1" dirty="0">
              <a:solidFill>
                <a:schemeClr val="tx1"/>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348880"/>
            <a:ext cx="7416824" cy="4032448"/>
          </a:xfrm>
        </p:spPr>
        <p:txBody>
          <a:bodyPr>
            <a:normAutofit fontScale="55000" lnSpcReduction="20000"/>
          </a:bodyPr>
          <a:lstStyle/>
          <a:p>
            <a:pPr algn="just"/>
            <a:r>
              <a:rPr lang="es-ES" dirty="0" smtClean="0">
                <a:solidFill>
                  <a:schemeClr val="tx1"/>
                </a:solidFill>
              </a:rPr>
              <a:t>Después viene la implantación, que es la fase más complicada. Sólo el 10% de las transferencias son exitosas. Por esta razón, se suelen transferir al útero tres o cuatro embriones simultáneamente, aunque con ello aumente la posibilidad de embarazos múltiples. Las razones por las que casi el 90% de las implantaciones fracasa suelen ser : las aberraciones cromosómicas de los embriones por la falta de selección ; la indisposición de los endometrios para la implantación, afectados por la </a:t>
            </a:r>
            <a:r>
              <a:rPr lang="es-ES" dirty="0" err="1" smtClean="0">
                <a:solidFill>
                  <a:schemeClr val="tx1"/>
                </a:solidFill>
              </a:rPr>
              <a:t>hiperovulación</a:t>
            </a:r>
            <a:r>
              <a:rPr lang="es-ES" dirty="0" smtClean="0">
                <a:solidFill>
                  <a:schemeClr val="tx1"/>
                </a:solidFill>
              </a:rPr>
              <a:t> y el daño sufrido por los embriones en caso de congelación. Si no resulta embarazo, se repite el proceso. En las doce primeras semanas de embarazo hay una elevada tasa de abortos espontáneos. </a:t>
            </a:r>
          </a:p>
          <a:p>
            <a:pPr algn="just"/>
            <a:r>
              <a:rPr lang="es-ES" b="1" i="1" dirty="0" smtClean="0">
                <a:solidFill>
                  <a:schemeClr val="tx1"/>
                </a:solidFill>
              </a:rPr>
              <a:t>Más tarde, se realiza un examen prenatal, y si existe alguna probabilidad de malformaciones se practica habitualmente aborto terapéutico</a:t>
            </a:r>
            <a:endParaRPr lang="es-MX" b="1" i="1" dirty="0" smtClean="0">
              <a:solidFill>
                <a:schemeClr val="tx1"/>
              </a:solidFill>
            </a:endParaRPr>
          </a:p>
          <a:p>
            <a:pPr algn="just"/>
            <a:endParaRPr lang="es-MX" dirty="0" smtClean="0">
              <a:solidFill>
                <a:schemeClr val="tx1"/>
              </a:solidFill>
            </a:endParaRPr>
          </a:p>
          <a:p>
            <a:pPr algn="just"/>
            <a:r>
              <a:rPr lang="es-ES" dirty="0" smtClean="0">
                <a:solidFill>
                  <a:schemeClr val="tx1"/>
                </a:solidFill>
              </a:rPr>
              <a:t> </a:t>
            </a:r>
            <a:endParaRPr lang="es-MX" b="1" i="1" dirty="0">
              <a:solidFill>
                <a:schemeClr val="tx1"/>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348880"/>
            <a:ext cx="7416824" cy="4032448"/>
          </a:xfrm>
        </p:spPr>
        <p:txBody>
          <a:bodyPr>
            <a:normAutofit fontScale="70000" lnSpcReduction="20000"/>
          </a:bodyPr>
          <a:lstStyle/>
          <a:p>
            <a:pPr lvl="0" algn="just"/>
            <a:r>
              <a:rPr lang="es-ES" b="1" dirty="0" smtClean="0">
                <a:solidFill>
                  <a:schemeClr val="tx1"/>
                </a:solidFill>
              </a:rPr>
              <a:t>Técnicas de </a:t>
            </a:r>
            <a:r>
              <a:rPr lang="es-ES" b="1" dirty="0" err="1" smtClean="0">
                <a:solidFill>
                  <a:schemeClr val="tx1"/>
                </a:solidFill>
              </a:rPr>
              <a:t>microinyección</a:t>
            </a:r>
            <a:r>
              <a:rPr lang="es-ES" b="1" dirty="0" smtClean="0">
                <a:solidFill>
                  <a:schemeClr val="tx1"/>
                </a:solidFill>
              </a:rPr>
              <a:t> de espermatozoides</a:t>
            </a:r>
            <a:endParaRPr lang="es-MX" dirty="0" smtClean="0">
              <a:solidFill>
                <a:schemeClr val="tx1"/>
              </a:solidFill>
            </a:endParaRPr>
          </a:p>
          <a:p>
            <a:pPr algn="just"/>
            <a:r>
              <a:rPr lang="es-ES" dirty="0" smtClean="0">
                <a:solidFill>
                  <a:schemeClr val="tx1"/>
                </a:solidFill>
              </a:rPr>
              <a:t>Esta técnica consiste en la </a:t>
            </a:r>
            <a:r>
              <a:rPr lang="es-ES" dirty="0" err="1" smtClean="0">
                <a:solidFill>
                  <a:schemeClr val="tx1"/>
                </a:solidFill>
              </a:rPr>
              <a:t>microinyección</a:t>
            </a:r>
            <a:r>
              <a:rPr lang="es-ES" dirty="0" smtClean="0">
                <a:solidFill>
                  <a:schemeClr val="tx1"/>
                </a:solidFill>
              </a:rPr>
              <a:t> de espermatozoides o de sus núcleos en el </a:t>
            </a:r>
            <a:r>
              <a:rPr lang="es-ES" dirty="0" err="1" smtClean="0">
                <a:solidFill>
                  <a:schemeClr val="tx1"/>
                </a:solidFill>
              </a:rPr>
              <a:t>ovocito</a:t>
            </a:r>
            <a:r>
              <a:rPr lang="es-ES" dirty="0" smtClean="0">
                <a:solidFill>
                  <a:schemeClr val="tx1"/>
                </a:solidFill>
              </a:rPr>
              <a:t>, y si hay fecundación, se transfiere al útero siguiendo el mismo proceso que la FIVET. La </a:t>
            </a:r>
            <a:r>
              <a:rPr lang="es-ES" dirty="0" err="1" smtClean="0">
                <a:solidFill>
                  <a:schemeClr val="tx1"/>
                </a:solidFill>
              </a:rPr>
              <a:t>microinyección</a:t>
            </a:r>
            <a:r>
              <a:rPr lang="es-ES" dirty="0" smtClean="0">
                <a:solidFill>
                  <a:schemeClr val="tx1"/>
                </a:solidFill>
              </a:rPr>
              <a:t> se realiza en casos de esterilidad masculina severa, siendo imposible la FIVET clásica. Con esta técnica, se pueden conseguir fertilizaciones de </a:t>
            </a:r>
            <a:r>
              <a:rPr lang="es-ES" dirty="0" err="1" smtClean="0">
                <a:solidFill>
                  <a:schemeClr val="tx1"/>
                </a:solidFill>
              </a:rPr>
              <a:t>ovocitos</a:t>
            </a:r>
            <a:r>
              <a:rPr lang="es-ES" dirty="0" smtClean="0">
                <a:solidFill>
                  <a:schemeClr val="tx1"/>
                </a:solidFill>
              </a:rPr>
              <a:t> con muy pocos espermatozoides, dando como resultado una tasa mayor de embarazos que con la FIVET y la razón es que superan las barreras físicas y químicas que pueden impedir la fecundación normal de óvulo </a:t>
            </a:r>
            <a:r>
              <a:rPr lang="es-ES" i="1" dirty="0" smtClean="0">
                <a:solidFill>
                  <a:schemeClr val="tx1"/>
                </a:solidFill>
              </a:rPr>
              <a:t>in vitro.</a:t>
            </a:r>
            <a:endParaRPr lang="es-MX" dirty="0" smtClean="0">
              <a:solidFill>
                <a:schemeClr val="tx1"/>
              </a:solidFill>
            </a:endParaRPr>
          </a:p>
          <a:p>
            <a:pPr algn="just"/>
            <a:endParaRPr lang="es-MX" dirty="0" smtClean="0">
              <a:solidFill>
                <a:schemeClr val="tx1"/>
              </a:solidFill>
            </a:endParaRPr>
          </a:p>
          <a:p>
            <a:pPr algn="just"/>
            <a:r>
              <a:rPr lang="es-ES" dirty="0" smtClean="0">
                <a:solidFill>
                  <a:schemeClr val="tx1"/>
                </a:solidFill>
              </a:rPr>
              <a:t> </a:t>
            </a:r>
            <a:endParaRPr lang="es-MX" b="1" i="1" dirty="0">
              <a:solidFill>
                <a:schemeClr val="tx1"/>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3600400"/>
          </a:xfrm>
        </p:spPr>
        <p:txBody>
          <a:bodyPr>
            <a:normAutofit/>
          </a:bodyPr>
          <a:lstStyle/>
          <a:p>
            <a:pPr algn="just"/>
            <a:r>
              <a:rPr lang="es-MX" dirty="0" smtClean="0">
                <a:solidFill>
                  <a:schemeClr val="tx1"/>
                </a:solidFill>
              </a:rPr>
              <a:t>Una vez decidido abrir los espacios legales para impulsar la investigación científica, deben considerarse las principales controversias que en los países más avanzados en esta materia de reproducción asistida han presentado:</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3600400"/>
          </a:xfrm>
        </p:spPr>
        <p:txBody>
          <a:bodyPr>
            <a:normAutofit/>
          </a:bodyPr>
          <a:lstStyle/>
          <a:p>
            <a:pPr algn="just"/>
            <a:r>
              <a:rPr lang="es-ES" dirty="0" smtClean="0">
                <a:solidFill>
                  <a:schemeClr val="tx1"/>
                </a:solidFill>
              </a:rPr>
              <a:t>Las técnicas de </a:t>
            </a:r>
            <a:r>
              <a:rPr lang="es-ES" dirty="0" err="1" smtClean="0">
                <a:solidFill>
                  <a:schemeClr val="tx1"/>
                </a:solidFill>
              </a:rPr>
              <a:t>Micromanipulación</a:t>
            </a:r>
            <a:r>
              <a:rPr lang="es-ES" dirty="0" smtClean="0">
                <a:solidFill>
                  <a:schemeClr val="tx1"/>
                </a:solidFill>
              </a:rPr>
              <a:t> (ICSI), requieren de manipulación previa, en especial modificando el espermatozoide o modificando la zona </a:t>
            </a:r>
            <a:r>
              <a:rPr lang="es-ES" dirty="0" err="1" smtClean="0">
                <a:solidFill>
                  <a:schemeClr val="tx1"/>
                </a:solidFill>
              </a:rPr>
              <a:t>pelúcida</a:t>
            </a:r>
            <a:r>
              <a:rPr lang="es-ES" dirty="0" smtClean="0">
                <a:solidFill>
                  <a:schemeClr val="tx1"/>
                </a:solidFill>
              </a:rPr>
              <a:t> para favorecer la implantación</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348880"/>
            <a:ext cx="7272808" cy="3600400"/>
          </a:xfrm>
        </p:spPr>
        <p:txBody>
          <a:bodyPr/>
          <a:lstStyle/>
          <a:p>
            <a:pPr algn="just"/>
            <a:r>
              <a:rPr lang="es-ES" dirty="0" smtClean="0">
                <a:solidFill>
                  <a:schemeClr val="tx1"/>
                </a:solidFill>
              </a:rPr>
              <a:t>El diagnóstico genético pre-implantación para el análisis en busca de anomalías genéticas antes de la implantación del embrión.</a:t>
            </a:r>
            <a:endParaRPr lang="es-MX" dirty="0" smtClean="0">
              <a:solidFill>
                <a:schemeClr val="tx1"/>
              </a:solidFill>
            </a:endParaRPr>
          </a:p>
          <a:p>
            <a:r>
              <a:rPr lang="es-MX" b="1" dirty="0" smtClean="0">
                <a:solidFill>
                  <a:schemeClr val="tx1"/>
                </a:solidFill>
              </a:rPr>
              <a:t> </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92896"/>
            <a:ext cx="7272808" cy="3528392"/>
          </a:xfrm>
        </p:spPr>
        <p:txBody>
          <a:bodyPr/>
          <a:lstStyle/>
          <a:p>
            <a:pPr algn="just"/>
            <a:r>
              <a:rPr lang="es-ES" dirty="0" smtClean="0">
                <a:solidFill>
                  <a:schemeClr val="tx1"/>
                </a:solidFill>
              </a:rPr>
              <a:t>La maternidad subrogada que requiere de una mujer a la que se le transfiere la calidad de “madre gestante”</a:t>
            </a:r>
            <a:endParaRPr lang="es-MX" dirty="0" smtClean="0">
              <a:solidFill>
                <a:schemeClr val="tx1"/>
              </a:solidFill>
            </a:endParaRPr>
          </a:p>
          <a:p>
            <a:endParaRPr lang="es-MX" b="1" dirty="0">
              <a:solidFill>
                <a:schemeClr val="tx1"/>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3528392"/>
          </a:xfrm>
        </p:spPr>
        <p:txBody>
          <a:bodyPr/>
          <a:lstStyle/>
          <a:p>
            <a:pPr algn="just"/>
            <a:r>
              <a:rPr lang="es-ES" dirty="0" smtClean="0">
                <a:solidFill>
                  <a:schemeClr val="tx1"/>
                </a:solidFill>
              </a:rPr>
              <a:t>La </a:t>
            </a:r>
            <a:r>
              <a:rPr lang="es-ES" dirty="0" err="1" smtClean="0">
                <a:solidFill>
                  <a:schemeClr val="tx1"/>
                </a:solidFill>
              </a:rPr>
              <a:t>criopreservación</a:t>
            </a:r>
            <a:r>
              <a:rPr lang="es-ES" dirty="0" smtClean="0">
                <a:solidFill>
                  <a:schemeClr val="tx1"/>
                </a:solidFill>
              </a:rPr>
              <a:t> de embriones y su destino final, como el caso, cuando son utilizados para alimentar la investigación humana.</a:t>
            </a:r>
            <a:endParaRPr lang="es-MX" dirty="0" smtClean="0">
              <a:solidFill>
                <a:schemeClr val="tx1"/>
              </a:solidFill>
            </a:endParaRPr>
          </a:p>
          <a:p>
            <a:r>
              <a:rPr lang="es-MX" b="1" dirty="0" smtClean="0">
                <a:solidFill>
                  <a:schemeClr val="tx1"/>
                </a:solidFill>
              </a:rPr>
              <a:t> </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276872"/>
            <a:ext cx="7272808" cy="3600400"/>
          </a:xfrm>
        </p:spPr>
        <p:txBody>
          <a:bodyPr>
            <a:noAutofit/>
          </a:bodyPr>
          <a:lstStyle/>
          <a:p>
            <a:pPr algn="just">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sz="2400" dirty="0" smtClean="0">
                <a:solidFill>
                  <a:schemeClr val="tx1"/>
                </a:solidFill>
              </a:rPr>
              <a:t>Una pareja es infértil si:</a:t>
            </a:r>
          </a:p>
          <a:p>
            <a:pPr algn="just">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sz="2400" dirty="0" smtClean="0">
                <a:solidFill>
                  <a:schemeClr val="tx1"/>
                </a:solidFill>
              </a:rPr>
              <a:t>No han concebido después de más de 12 meses de mantener relaciones sexuales sin protección, o después de 6 meses si la mujer tiene más de 35 años de edad. La duración reducida en mujeres de más de 35 años se debe al rápido decline de la fertilidad a partir de esa edad, por lo que debería solicitarse ayuda más rápidamente.</a:t>
            </a:r>
          </a:p>
          <a:p>
            <a:pPr algn="just">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sz="2400" dirty="0" smtClean="0">
                <a:solidFill>
                  <a:schemeClr val="tx1"/>
                </a:solidFill>
              </a:rPr>
              <a:t>No puede llevarse el embarazo a término</a:t>
            </a:r>
            <a:endParaRPr lang="es-MX" sz="2400" b="1" dirty="0">
              <a:solidFill>
                <a:schemeClr val="tx1"/>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3384376"/>
          </a:xfrm>
        </p:spPr>
        <p:txBody>
          <a:bodyPr/>
          <a:lstStyle/>
          <a:p>
            <a:pPr algn="just"/>
            <a:r>
              <a:rPr lang="es-ES" dirty="0" smtClean="0">
                <a:solidFill>
                  <a:schemeClr val="tx1"/>
                </a:solidFill>
              </a:rPr>
              <a:t>La inseminación </a:t>
            </a:r>
            <a:r>
              <a:rPr lang="es-ES" dirty="0" err="1" smtClean="0">
                <a:solidFill>
                  <a:schemeClr val="tx1"/>
                </a:solidFill>
              </a:rPr>
              <a:t>heteróloga</a:t>
            </a:r>
            <a:r>
              <a:rPr lang="es-ES" dirty="0" smtClean="0">
                <a:solidFill>
                  <a:schemeClr val="tx1"/>
                </a:solidFill>
              </a:rPr>
              <a:t>, en donde se utilizan espermatozoides ú óvulos de personas ajenas a las parejas</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92896"/>
            <a:ext cx="7272808" cy="3456384"/>
          </a:xfrm>
        </p:spPr>
        <p:txBody>
          <a:bodyPr/>
          <a:lstStyle/>
          <a:p>
            <a:pPr algn="just"/>
            <a:r>
              <a:rPr lang="es-ES" dirty="0" smtClean="0">
                <a:solidFill>
                  <a:schemeClr val="tx1"/>
                </a:solidFill>
              </a:rPr>
              <a:t>La inseminación </a:t>
            </a:r>
            <a:r>
              <a:rPr lang="es-ES" dirty="0" err="1" smtClean="0">
                <a:solidFill>
                  <a:schemeClr val="tx1"/>
                </a:solidFill>
              </a:rPr>
              <a:t>heteróloga</a:t>
            </a:r>
            <a:r>
              <a:rPr lang="es-ES" dirty="0" smtClean="0">
                <a:solidFill>
                  <a:schemeClr val="tx1"/>
                </a:solidFill>
              </a:rPr>
              <a:t>, utilizando embriones donados o adoptados</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20888"/>
            <a:ext cx="7272808" cy="3456384"/>
          </a:xfrm>
        </p:spPr>
        <p:txBody>
          <a:bodyPr/>
          <a:lstStyle/>
          <a:p>
            <a:pPr algn="just"/>
            <a:r>
              <a:rPr lang="es-ES" dirty="0" smtClean="0">
                <a:solidFill>
                  <a:schemeClr val="tx1"/>
                </a:solidFill>
              </a:rPr>
              <a:t>La posibilidad de alcanzar la selección del sexo o cualquier otra selección de carácter eugenésico</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348880"/>
            <a:ext cx="7272808" cy="3600400"/>
          </a:xfrm>
        </p:spPr>
        <p:txBody>
          <a:bodyPr/>
          <a:lstStyle/>
          <a:p>
            <a:pPr algn="just"/>
            <a:r>
              <a:rPr lang="es-ES" dirty="0" smtClean="0">
                <a:solidFill>
                  <a:schemeClr val="tx1"/>
                </a:solidFill>
              </a:rPr>
              <a:t>La congelación y vitrificación de gametos para ser utilizados en un futuro cuando la pareja lo decida</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92896"/>
            <a:ext cx="7272808" cy="3240360"/>
          </a:xfrm>
        </p:spPr>
        <p:txBody>
          <a:bodyPr>
            <a:normAutofit fontScale="47500" lnSpcReduction="20000"/>
          </a:bodyPr>
          <a:lstStyle/>
          <a:p>
            <a:pPr algn="just">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sz="5100" b="1" i="1" dirty="0" smtClean="0">
                <a:solidFill>
                  <a:schemeClr val="tx1"/>
                </a:solidFill>
              </a:rPr>
              <a:t>Inseminación Artificial</a:t>
            </a:r>
          </a:p>
          <a:p>
            <a:pPr algn="just">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s-ES" sz="5100" b="1" i="1" dirty="0" smtClean="0">
              <a:solidFill>
                <a:schemeClr val="tx1"/>
              </a:solidFill>
            </a:endParaRPr>
          </a:p>
          <a:p>
            <a:pPr algn="just">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sz="5100" dirty="0" smtClean="0">
                <a:solidFill>
                  <a:schemeClr val="tx1"/>
                </a:solidFill>
              </a:rPr>
              <a:t>Introducción médica del esperma en la vagina de la mujer con la finalidad de conseguir una gestación.</a:t>
            </a:r>
          </a:p>
          <a:p>
            <a:pPr algn="just">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sz="5100" dirty="0" smtClean="0">
                <a:solidFill>
                  <a:schemeClr val="tx1"/>
                </a:solidFill>
              </a:rPr>
              <a:t>Normalmente, con esta técnica, 60 de cada 100 parejas consigue la gestación.</a:t>
            </a:r>
          </a:p>
          <a:p>
            <a:pPr algn="just">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sz="5100" dirty="0" smtClean="0">
                <a:solidFill>
                  <a:schemeClr val="tx1"/>
                </a:solidFill>
              </a:rPr>
              <a:t>Se distinguen dos situaciones según el origen del semen:</a:t>
            </a:r>
          </a:p>
          <a:p>
            <a:r>
              <a:rPr lang="es-MX" b="1" dirty="0" smtClean="0">
                <a:solidFill>
                  <a:schemeClr val="tx1"/>
                </a:solidFill>
              </a:rPr>
              <a:t> </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92896"/>
            <a:ext cx="7272808" cy="3240360"/>
          </a:xfrm>
        </p:spPr>
        <p:txBody>
          <a:bodyPr>
            <a:normAutofit fontScale="62500" lnSpcReduction="20000"/>
          </a:bodyPr>
          <a:lstStyle/>
          <a:p>
            <a:pPr algn="just">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b="1" u="sng" dirty="0" smtClean="0">
                <a:solidFill>
                  <a:schemeClr val="tx1"/>
                </a:solidFill>
              </a:rPr>
              <a:t>Inseminación artificial homóloga o conyugal (IAH)</a:t>
            </a:r>
            <a:r>
              <a:rPr lang="es-ES" dirty="0" smtClean="0">
                <a:solidFill>
                  <a:schemeClr val="tx1"/>
                </a:solidFill>
              </a:rPr>
              <a:t>: el semen procede de la pareja. Se lleva a cabo cuando hay problemas para que se deposite el esperma en la vagina de la mujer de forma natural, o cuando las causas de la infertilidad son desconocidas.</a:t>
            </a:r>
          </a:p>
          <a:p>
            <a:pPr algn="just">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s-ES" b="1" u="sng" dirty="0" smtClean="0">
              <a:solidFill>
                <a:schemeClr val="tx1"/>
              </a:solidFill>
            </a:endParaRPr>
          </a:p>
          <a:p>
            <a:pPr algn="just">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b="1" u="sng" dirty="0" smtClean="0">
                <a:solidFill>
                  <a:schemeClr val="tx1"/>
                </a:solidFill>
              </a:rPr>
              <a:t>Inseminación artificial con donante (IAD)</a:t>
            </a:r>
            <a:r>
              <a:rPr lang="es-ES" dirty="0" smtClean="0">
                <a:solidFill>
                  <a:schemeClr val="tx1"/>
                </a:solidFill>
              </a:rPr>
              <a:t>: el semen proviene de un donante anónimo. Se recurre a un banco de semen cuando el integrante masculino de la pareja presenta azoospermia, una enfermedad genética hereditaria o una enfermedad de transmisión sexual, cuando la paciente es una mujer sin pareja, e imaginemos los demás etcéteras</a:t>
            </a:r>
          </a:p>
          <a:p>
            <a:r>
              <a:rPr lang="es-MX" b="1" dirty="0" smtClean="0">
                <a:solidFill>
                  <a:schemeClr val="tx1"/>
                </a:solidFill>
              </a:rPr>
              <a:t> </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92896"/>
            <a:ext cx="7272808" cy="3744416"/>
          </a:xfrm>
        </p:spPr>
        <p:txBody>
          <a:bodyPr>
            <a:normAutofit fontScale="77500" lnSpcReduction="20000"/>
          </a:bodyPr>
          <a:lstStyle/>
          <a:p>
            <a:pPr algn="just">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MX" dirty="0" smtClean="0">
                <a:solidFill>
                  <a:schemeClr val="tx1"/>
                </a:solidFill>
              </a:rPr>
              <a:t>Es necesario legislar sobre el tema, conviene recordar que, por el momento, cada profesional especializado en reproducción asistida establece sus propios límites a través de la autorregulación. Que es la presión social la que ha determinado la prioridad de analizar la relación existente con los derechos humanos. Por otro lado, siguiendo las proyecciones de los científicos, un futuro no ético pudiera desarrollarse si, desde ahora, no se regulan jurídicamente los posibles desenlaces científicos, técnicos y biomédicos para que puedan cumplir con los principios éticos y </a:t>
            </a:r>
            <a:r>
              <a:rPr lang="es-MX" dirty="0" err="1" smtClean="0">
                <a:solidFill>
                  <a:schemeClr val="tx1"/>
                </a:solidFill>
              </a:rPr>
              <a:t>bioéticos</a:t>
            </a:r>
            <a:r>
              <a:rPr lang="es-MX" dirty="0" smtClean="0">
                <a:solidFill>
                  <a:schemeClr val="tx1"/>
                </a:solidFill>
              </a:rPr>
              <a:t>  </a:t>
            </a:r>
          </a:p>
          <a:p>
            <a:pPr algn="just">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s-MX" b="1" dirty="0">
              <a:solidFill>
                <a:schemeClr val="tx1"/>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92896"/>
            <a:ext cx="7272808" cy="3744416"/>
          </a:xfrm>
        </p:spPr>
        <p:txBody>
          <a:bodyPr>
            <a:normAutofit/>
          </a:bodyPr>
          <a:lstStyle/>
          <a:p>
            <a:pPr algn="just">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MX" dirty="0" smtClean="0">
                <a:solidFill>
                  <a:schemeClr val="tx1"/>
                </a:solidFill>
              </a:rPr>
              <a:t>Tanto la ética como el derecho, deben ocuparse de estas cuestiones, proponiendo pautas de conducta aceptables por la mayoría de los ciudadanos y respetuosas a los Derechos Humanos</a:t>
            </a:r>
          </a:p>
          <a:p>
            <a:pPr algn="just">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s-MX" b="1" dirty="0">
              <a:solidFill>
                <a:schemeClr val="tx1"/>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92896"/>
            <a:ext cx="7272808" cy="3744416"/>
          </a:xfrm>
        </p:spPr>
        <p:txBody>
          <a:bodyPr>
            <a:normAutofit fontScale="85000" lnSpcReduction="20000"/>
          </a:bodyPr>
          <a:lstStyle/>
          <a:p>
            <a:pPr algn="just">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MX" dirty="0" smtClean="0">
                <a:solidFill>
                  <a:schemeClr val="tx1"/>
                </a:solidFill>
              </a:rPr>
              <a:t>La sociedad en que vivimos es una sociedad plural, constituida por individuos y colectivos con intereses y sensibilidades diversos, potencialmente en conflicto, en la cual el ciudadano no constituye simplemente una pieza más en la suma de la voluntad común, y en la que precisamente la función de las estructuras estatales es conciliar los distintos planteamientos en el marco de los principios establecidos por la Constitución, instrumentando las soluciones a través de leyes</a:t>
            </a:r>
          </a:p>
          <a:p>
            <a:pPr algn="just">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s-MX" b="1" dirty="0">
              <a:solidFill>
                <a:schemeClr val="tx1"/>
              </a:solidFill>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92896"/>
            <a:ext cx="7272808" cy="3744416"/>
          </a:xfrm>
        </p:spPr>
        <p:txBody>
          <a:bodyPr>
            <a:normAutofit fontScale="85000" lnSpcReduction="10000"/>
          </a:bodyPr>
          <a:lstStyle/>
          <a:p>
            <a:pPr algn="just">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MX" dirty="0" smtClean="0">
                <a:solidFill>
                  <a:schemeClr val="tx1"/>
                </a:solidFill>
              </a:rPr>
              <a:t>Las pautas de conductas deben tomar siempre como punto de partida los hechos demostrado científicamente, y como marco para el establecimiento de lo que es o no es aceptable el referente que proporcionan los Derechos Humanos. Se trata, pues, de seguir una vía de carácter cultural y social que se apoya en la construcción de los valores morales y culturales, y su plasmación en normas </a:t>
            </a:r>
          </a:p>
          <a:p>
            <a:pPr algn="just">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s-MX" b="1"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564904"/>
            <a:ext cx="7272808" cy="3312368"/>
          </a:xfrm>
        </p:spPr>
        <p:txBody>
          <a:bodyPr>
            <a:normAutofit lnSpcReduction="10000"/>
          </a:bodyPr>
          <a:lstStyle/>
          <a:p>
            <a:pPr algn="just"/>
            <a:r>
              <a:rPr lang="es-MX" dirty="0" smtClean="0">
                <a:solidFill>
                  <a:schemeClr val="tx1"/>
                </a:solidFill>
              </a:rPr>
              <a:t>A </a:t>
            </a:r>
            <a:r>
              <a:rPr lang="es-MX" dirty="0">
                <a:solidFill>
                  <a:schemeClr val="tx1"/>
                </a:solidFill>
              </a:rPr>
              <a:t>partir de 1978 en que se produjo el primer nacimiento mediante fertilización </a:t>
            </a:r>
            <a:r>
              <a:rPr lang="es-MX" i="1" dirty="0">
                <a:solidFill>
                  <a:schemeClr val="tx1"/>
                </a:solidFill>
              </a:rPr>
              <a:t>in vitro</a:t>
            </a:r>
            <a:r>
              <a:rPr lang="es-MX" dirty="0">
                <a:solidFill>
                  <a:schemeClr val="tx1"/>
                </a:solidFill>
              </a:rPr>
              <a:t>, se han desarrollado diversos procedimientos en el campo de las técnicas de reproducción asistida que actúan sobre los componentes de la reproducción </a:t>
            </a:r>
            <a:r>
              <a:rPr lang="es-MX" dirty="0" smtClean="0">
                <a:solidFill>
                  <a:schemeClr val="tx1"/>
                </a:solidFill>
              </a:rPr>
              <a:t>humana</a:t>
            </a:r>
            <a:r>
              <a:rPr lang="es-MX" b="1" dirty="0" smtClean="0">
                <a:solidFill>
                  <a:schemeClr val="tx1"/>
                </a:solidFill>
              </a:rPr>
              <a:t> </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92896"/>
            <a:ext cx="7272808" cy="3744416"/>
          </a:xfrm>
        </p:spPr>
        <p:txBody>
          <a:bodyPr>
            <a:normAutofit fontScale="85000" lnSpcReduction="20000"/>
          </a:bodyPr>
          <a:lstStyle/>
          <a:p>
            <a:pPr algn="just">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MX" dirty="0" smtClean="0">
                <a:solidFill>
                  <a:schemeClr val="tx1"/>
                </a:solidFill>
              </a:rPr>
              <a:t>La sociedad debe ser tolerante con aquellas opciones que no impliquen un conflicto para la comunidad. Se trata de establecer pautas de conducta, no de ahondar en la controversia entre planteamientos enfrentados. Conseguir un compromiso en estas circunstancias no es un fracaso, sino que lo más probable es que proporcione el mejor resultado, y el más ético, siempre que se reconozca la legitimidad de los distintos puntos de vista que se mantienen</a:t>
            </a:r>
          </a:p>
          <a:p>
            <a:pPr algn="just">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s-MX" b="1" dirty="0">
              <a:solidFill>
                <a:schemeClr val="tx1"/>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92896"/>
            <a:ext cx="7272808" cy="3744416"/>
          </a:xfrm>
        </p:spPr>
        <p:txBody>
          <a:bodyPr>
            <a:normAutofit fontScale="70000" lnSpcReduction="20000"/>
          </a:bodyPr>
          <a:lstStyle/>
          <a:p>
            <a:pPr algn="just">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MX" dirty="0" smtClean="0">
                <a:solidFill>
                  <a:schemeClr val="tx1"/>
                </a:solidFill>
              </a:rPr>
              <a:t>Por nuestra parte queremos establecer, con base en la propuesta europea para la protección de los derechos y la dignidad del ser humano, con respecto a las aplicaciones de la biología y la medicina, con relación a la reproducción asistida: -Que el interés y el bienestar del ser humano debe prevalecer sobre intereses de sociedad y ciencia. -Que deben ponerse al acceso equitativo los beneficios de las técnicas de reproducción asistida con base en las evidencias disponibles. -Deberá prevalecer el consentimiento informado y unificado por los profesionales de la salud, con la posibilidad de retirarlo libremente si lo considera necesario. -La vida privada debe respetarse. -La información genética y reproductiva no debe ser motivo de discriminación. - </a:t>
            </a:r>
          </a:p>
          <a:p>
            <a:pPr algn="just">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s-MX" b="1" dirty="0">
              <a:solidFill>
                <a:schemeClr val="tx1"/>
              </a:solidFill>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92896"/>
            <a:ext cx="7272808" cy="3744416"/>
          </a:xfrm>
        </p:spPr>
        <p:txBody>
          <a:bodyPr>
            <a:normAutofit fontScale="92500" lnSpcReduction="20000"/>
          </a:bodyPr>
          <a:lstStyle/>
          <a:p>
            <a:pPr algn="just">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MX" dirty="0" smtClean="0">
                <a:solidFill>
                  <a:schemeClr val="tx1"/>
                </a:solidFill>
              </a:rPr>
              <a:t>Debe garantizarse el no uso de embriones humanos con fines de experimentación. -Deben establecerse las normas y guías técnicas que limiten el número de ciclos de técnicas de reproducción asistida para evitar el lucro. -Los embriones producto de conservación, sólo podrán utilizarse a la finalidad establecida y, después de un tiempo fijado, no podrán destinarse para otros fines  </a:t>
            </a:r>
          </a:p>
          <a:p>
            <a:pPr algn="just">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s-MX" b="1" dirty="0">
              <a:solidFill>
                <a:schemeClr val="tx1"/>
              </a:solidFill>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92896"/>
            <a:ext cx="7272808" cy="3744416"/>
          </a:xfrm>
        </p:spPr>
        <p:txBody>
          <a:bodyPr>
            <a:normAutofit/>
          </a:bodyPr>
          <a:lstStyle/>
          <a:p>
            <a:pPr algn="just">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MX" dirty="0" smtClean="0">
                <a:solidFill>
                  <a:schemeClr val="tx1"/>
                </a:solidFill>
              </a:rPr>
              <a:t>La persona que hayan sufrido un daño injustificado por estas técnicas tendrá derecho a la reparación equitativa en condiciones y modalidades previstas por la Ley</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92896"/>
            <a:ext cx="7272808" cy="3744416"/>
          </a:xfrm>
        </p:spPr>
        <p:txBody>
          <a:bodyPr>
            <a:normAutofit fontScale="62500" lnSpcReduction="20000"/>
          </a:bodyPr>
          <a:lstStyle/>
          <a:p>
            <a:pPr algn="just"/>
            <a:r>
              <a:rPr lang="es-MX" b="1" i="1" dirty="0" smtClean="0">
                <a:solidFill>
                  <a:schemeClr val="tx1"/>
                </a:solidFill>
              </a:rPr>
              <a:t>Bibliografía Recomendada </a:t>
            </a:r>
          </a:p>
          <a:p>
            <a:pPr algn="just"/>
            <a:r>
              <a:rPr lang="es-ES" baseline="30000" dirty="0" smtClean="0">
                <a:solidFill>
                  <a:schemeClr val="tx1"/>
                </a:solidFill>
              </a:rPr>
              <a:t> </a:t>
            </a:r>
          </a:p>
          <a:p>
            <a:pPr algn="just"/>
            <a:r>
              <a:rPr lang="es-ES" dirty="0" smtClean="0">
                <a:solidFill>
                  <a:schemeClr val="tx1"/>
                </a:solidFill>
              </a:rPr>
              <a:t>Rodríguez A. Análisis comparativo de resultados en procedimientos básicos de reproducción asistida. Inseminación </a:t>
            </a:r>
            <a:r>
              <a:rPr lang="es-ES" dirty="0" err="1" smtClean="0">
                <a:solidFill>
                  <a:schemeClr val="tx1"/>
                </a:solidFill>
              </a:rPr>
              <a:t>heteróloga</a:t>
            </a:r>
            <a:r>
              <a:rPr lang="es-ES" dirty="0" smtClean="0">
                <a:solidFill>
                  <a:schemeClr val="tx1"/>
                </a:solidFill>
              </a:rPr>
              <a:t> vs homóloga. ¿existen diferencias?</a:t>
            </a:r>
            <a:r>
              <a:rPr lang="es-ES" b="1" i="1" dirty="0" smtClean="0">
                <a:solidFill>
                  <a:schemeClr val="tx1"/>
                </a:solidFill>
              </a:rPr>
              <a:t> </a:t>
            </a:r>
            <a:r>
              <a:rPr lang="es-ES" dirty="0" smtClean="0">
                <a:solidFill>
                  <a:schemeClr val="tx1"/>
                </a:solidFill>
              </a:rPr>
              <a:t>Gamo Vol. 3 Núm. 2, </a:t>
            </a:r>
            <a:r>
              <a:rPr lang="es-ES" dirty="0" err="1" smtClean="0">
                <a:solidFill>
                  <a:schemeClr val="tx1"/>
                </a:solidFill>
              </a:rPr>
              <a:t>Abr-Jun</a:t>
            </a:r>
            <a:r>
              <a:rPr lang="es-ES" dirty="0" smtClean="0">
                <a:solidFill>
                  <a:schemeClr val="tx1"/>
                </a:solidFill>
              </a:rPr>
              <a:t> 2004</a:t>
            </a:r>
            <a:endParaRPr lang="es-MX" dirty="0" smtClean="0">
              <a:solidFill>
                <a:schemeClr val="tx1"/>
              </a:solidFill>
            </a:endParaRPr>
          </a:p>
          <a:p>
            <a:pPr algn="just"/>
            <a:r>
              <a:rPr lang="es-ES" dirty="0" smtClean="0">
                <a:solidFill>
                  <a:schemeClr val="tx1"/>
                </a:solidFill>
              </a:rPr>
              <a:t>Pérez-Palacios G. Aspectos </a:t>
            </a:r>
            <a:r>
              <a:rPr lang="es-ES" dirty="0" err="1" smtClean="0">
                <a:solidFill>
                  <a:schemeClr val="tx1"/>
                </a:solidFill>
              </a:rPr>
              <a:t>bioéticos</a:t>
            </a:r>
            <a:r>
              <a:rPr lang="es-ES" dirty="0" smtClean="0">
                <a:solidFill>
                  <a:schemeClr val="tx1"/>
                </a:solidFill>
              </a:rPr>
              <a:t> controversiales en reproducción asistida. </a:t>
            </a:r>
            <a:r>
              <a:rPr lang="en-US" dirty="0" err="1" smtClean="0">
                <a:solidFill>
                  <a:schemeClr val="tx1"/>
                </a:solidFill>
              </a:rPr>
              <a:t>Colegio</a:t>
            </a:r>
            <a:r>
              <a:rPr lang="en-US" dirty="0" smtClean="0">
                <a:solidFill>
                  <a:schemeClr val="tx1"/>
                </a:solidFill>
              </a:rPr>
              <a:t> de </a:t>
            </a:r>
            <a:r>
              <a:rPr lang="en-US" dirty="0" err="1" smtClean="0">
                <a:solidFill>
                  <a:schemeClr val="tx1"/>
                </a:solidFill>
              </a:rPr>
              <a:t>Bioética</a:t>
            </a:r>
            <a:r>
              <a:rPr lang="en-US" dirty="0" smtClean="0">
                <a:solidFill>
                  <a:schemeClr val="tx1"/>
                </a:solidFill>
              </a:rPr>
              <a:t> AC. [</a:t>
            </a:r>
            <a:r>
              <a:rPr lang="en-US" dirty="0" err="1" smtClean="0">
                <a:solidFill>
                  <a:schemeClr val="tx1"/>
                </a:solidFill>
              </a:rPr>
              <a:t>Ponencia</a:t>
            </a:r>
            <a:r>
              <a:rPr lang="en-US" dirty="0" smtClean="0">
                <a:solidFill>
                  <a:schemeClr val="tx1"/>
                </a:solidFill>
              </a:rPr>
              <a:t>]. México (D.F.) 2006</a:t>
            </a:r>
            <a:endParaRPr lang="es-MX" dirty="0" smtClean="0">
              <a:solidFill>
                <a:schemeClr val="tx1"/>
              </a:solidFill>
            </a:endParaRPr>
          </a:p>
          <a:p>
            <a:pPr algn="just"/>
            <a:r>
              <a:rPr lang="en-US" dirty="0" smtClean="0">
                <a:solidFill>
                  <a:schemeClr val="tx1"/>
                </a:solidFill>
              </a:rPr>
              <a:t>Wilder B. Assisted Reproduction Technology. Journal of the American Academy of Matrimonial Lawyers. Vol. 18, 2002.</a:t>
            </a:r>
            <a:endParaRPr lang="es-MX" dirty="0" smtClean="0">
              <a:solidFill>
                <a:schemeClr val="tx1"/>
              </a:solidFill>
            </a:endParaRPr>
          </a:p>
          <a:p>
            <a:pPr algn="just"/>
            <a:r>
              <a:rPr lang="en-US" dirty="0" err="1" smtClean="0">
                <a:solidFill>
                  <a:schemeClr val="tx1"/>
                </a:solidFill>
              </a:rPr>
              <a:t>Meniru</a:t>
            </a:r>
            <a:r>
              <a:rPr lang="en-US" dirty="0" smtClean="0">
                <a:solidFill>
                  <a:schemeClr val="tx1"/>
                </a:solidFill>
              </a:rPr>
              <a:t> G. Cambridge guide to infertility management and assisted reproduction. </a:t>
            </a:r>
            <a:r>
              <a:rPr lang="es-MX" dirty="0" smtClean="0">
                <a:solidFill>
                  <a:schemeClr val="tx1"/>
                </a:solidFill>
              </a:rPr>
              <a:t>1a Ed. Cambridge </a:t>
            </a:r>
            <a:r>
              <a:rPr lang="es-MX" dirty="0" err="1" smtClean="0">
                <a:solidFill>
                  <a:schemeClr val="tx1"/>
                </a:solidFill>
              </a:rPr>
              <a:t>University</a:t>
            </a:r>
            <a:r>
              <a:rPr lang="es-MX" dirty="0" smtClean="0">
                <a:solidFill>
                  <a:schemeClr val="tx1"/>
                </a:solidFill>
              </a:rPr>
              <a:t> </a:t>
            </a:r>
            <a:r>
              <a:rPr lang="es-MX" dirty="0" err="1" smtClean="0">
                <a:solidFill>
                  <a:schemeClr val="tx1"/>
                </a:solidFill>
              </a:rPr>
              <a:t>Press</a:t>
            </a:r>
            <a:r>
              <a:rPr lang="es-MX" dirty="0" smtClean="0">
                <a:solidFill>
                  <a:schemeClr val="tx1"/>
                </a:solidFill>
              </a:rPr>
              <a:t>; 2001.</a:t>
            </a:r>
          </a:p>
          <a:p>
            <a:pPr algn="just">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s-MX" b="1" dirty="0">
              <a:solidFill>
                <a:schemeClr val="tx1"/>
              </a:solidFill>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92896"/>
            <a:ext cx="7272808" cy="4176464"/>
          </a:xfrm>
        </p:spPr>
        <p:txBody>
          <a:bodyPr>
            <a:normAutofit fontScale="62500" lnSpcReduction="20000"/>
          </a:bodyPr>
          <a:lstStyle/>
          <a:p>
            <a:pPr algn="just"/>
            <a:r>
              <a:rPr lang="es-MX" b="1" i="1" dirty="0" smtClean="0">
                <a:solidFill>
                  <a:schemeClr val="tx1"/>
                </a:solidFill>
              </a:rPr>
              <a:t>Bibliografía Recomendada </a:t>
            </a:r>
          </a:p>
          <a:p>
            <a:pPr algn="just"/>
            <a:r>
              <a:rPr lang="es-ES" baseline="30000" dirty="0" smtClean="0">
                <a:solidFill>
                  <a:schemeClr val="tx1"/>
                </a:solidFill>
              </a:rPr>
              <a:t> </a:t>
            </a:r>
            <a:r>
              <a:rPr lang="es-MX" dirty="0" smtClean="0">
                <a:solidFill>
                  <a:schemeClr val="tx1"/>
                </a:solidFill>
              </a:rPr>
              <a:t>Sociedad Americana de Medicina Reproductiva. </a:t>
            </a:r>
            <a:r>
              <a:rPr lang="es-ES" dirty="0" smtClean="0">
                <a:solidFill>
                  <a:schemeClr val="tx1"/>
                </a:solidFill>
              </a:rPr>
              <a:t>Comité de Educación al Paciente y el Comité de Publicaciones. </a:t>
            </a:r>
            <a:r>
              <a:rPr lang="es-MX" dirty="0" smtClean="0">
                <a:solidFill>
                  <a:schemeClr val="tx1"/>
                </a:solidFill>
              </a:rPr>
              <a:t>Tecnología de Reproducción asistida. Una guía para los pacientes, 13-15. Birmingham Alabama (Estados Unidos): American </a:t>
            </a:r>
            <a:r>
              <a:rPr lang="es-MX" dirty="0" err="1" smtClean="0">
                <a:solidFill>
                  <a:schemeClr val="tx1"/>
                </a:solidFill>
              </a:rPr>
              <a:t>Society</a:t>
            </a:r>
            <a:r>
              <a:rPr lang="es-MX" dirty="0" smtClean="0">
                <a:solidFill>
                  <a:schemeClr val="tx1"/>
                </a:solidFill>
              </a:rPr>
              <a:t> of </a:t>
            </a:r>
            <a:r>
              <a:rPr lang="es-MX" dirty="0" err="1" smtClean="0">
                <a:solidFill>
                  <a:schemeClr val="tx1"/>
                </a:solidFill>
              </a:rPr>
              <a:t>Reproductive</a:t>
            </a:r>
            <a:r>
              <a:rPr lang="es-MX" dirty="0" smtClean="0">
                <a:solidFill>
                  <a:schemeClr val="tx1"/>
                </a:solidFill>
              </a:rPr>
              <a:t> Medicine. </a:t>
            </a:r>
          </a:p>
          <a:p>
            <a:pPr algn="just"/>
            <a:r>
              <a:rPr lang="es-MX" dirty="0" smtClean="0">
                <a:solidFill>
                  <a:schemeClr val="tx1"/>
                </a:solidFill>
              </a:rPr>
              <a:t>García Colorado, G. Legislar en bioética, legislando para el futuro, </a:t>
            </a:r>
            <a:r>
              <a:rPr lang="es-MX" dirty="0" err="1" smtClean="0">
                <a:solidFill>
                  <a:schemeClr val="tx1"/>
                </a:solidFill>
              </a:rPr>
              <a:t>Edic</a:t>
            </a:r>
            <a:r>
              <a:rPr lang="es-MX" dirty="0" smtClean="0">
                <a:solidFill>
                  <a:schemeClr val="tx1"/>
                </a:solidFill>
              </a:rPr>
              <a:t>. PAN, México, 2003</a:t>
            </a:r>
          </a:p>
          <a:p>
            <a:pPr algn="just"/>
            <a:r>
              <a:rPr lang="en-US" dirty="0" err="1" smtClean="0">
                <a:solidFill>
                  <a:schemeClr val="tx1"/>
                </a:solidFill>
              </a:rPr>
              <a:t>Vayena</a:t>
            </a:r>
            <a:r>
              <a:rPr lang="en-US" dirty="0" smtClean="0">
                <a:solidFill>
                  <a:schemeClr val="tx1"/>
                </a:solidFill>
              </a:rPr>
              <a:t> E, Rowe P, Griffin D. Current Practices and Controversies in Assisted Reproduction. </a:t>
            </a:r>
            <a:r>
              <a:rPr lang="es-MX" dirty="0" err="1" smtClean="0">
                <a:solidFill>
                  <a:schemeClr val="tx1"/>
                </a:solidFill>
              </a:rPr>
              <a:t>World</a:t>
            </a:r>
            <a:r>
              <a:rPr lang="es-MX" dirty="0" smtClean="0">
                <a:solidFill>
                  <a:schemeClr val="tx1"/>
                </a:solidFill>
              </a:rPr>
              <a:t> </a:t>
            </a:r>
            <a:r>
              <a:rPr lang="es-MX" dirty="0" err="1" smtClean="0">
                <a:solidFill>
                  <a:schemeClr val="tx1"/>
                </a:solidFill>
              </a:rPr>
              <a:t>Health</a:t>
            </a:r>
            <a:r>
              <a:rPr lang="es-MX" dirty="0" smtClean="0">
                <a:solidFill>
                  <a:schemeClr val="tx1"/>
                </a:solidFill>
              </a:rPr>
              <a:t> </a:t>
            </a:r>
            <a:r>
              <a:rPr lang="es-MX" dirty="0" err="1" smtClean="0">
                <a:solidFill>
                  <a:schemeClr val="tx1"/>
                </a:solidFill>
              </a:rPr>
              <a:t>Organization</a:t>
            </a:r>
            <a:r>
              <a:rPr lang="es-MX" dirty="0" smtClean="0">
                <a:solidFill>
                  <a:schemeClr val="tx1"/>
                </a:solidFill>
              </a:rPr>
              <a:t>. Geneva 2002.</a:t>
            </a:r>
          </a:p>
          <a:p>
            <a:pPr algn="just"/>
            <a:r>
              <a:rPr lang="es-ES" dirty="0" err="1" smtClean="0">
                <a:solidFill>
                  <a:schemeClr val="tx1"/>
                </a:solidFill>
              </a:rPr>
              <a:t>Zegers-Hochschild</a:t>
            </a:r>
            <a:r>
              <a:rPr lang="es-ES" dirty="0" smtClean="0">
                <a:solidFill>
                  <a:schemeClr val="tx1"/>
                </a:solidFill>
              </a:rPr>
              <a:t> F. </a:t>
            </a:r>
            <a:r>
              <a:rPr lang="es-MX" dirty="0" smtClean="0">
                <a:solidFill>
                  <a:schemeClr val="tx1"/>
                </a:solidFill>
              </a:rPr>
              <a:t>Dilemas de la reproducción asistida. </a:t>
            </a:r>
            <a:r>
              <a:rPr lang="pt-BR" dirty="0" smtClean="0">
                <a:solidFill>
                  <a:schemeClr val="tx1"/>
                </a:solidFill>
              </a:rPr>
              <a:t>Cad. Saúde </a:t>
            </a:r>
            <a:r>
              <a:rPr lang="pt-BR" dirty="0" err="1" smtClean="0">
                <a:solidFill>
                  <a:schemeClr val="tx1"/>
                </a:solidFill>
              </a:rPr>
              <a:t>Públ</a:t>
            </a:r>
            <a:r>
              <a:rPr lang="pt-BR" dirty="0" smtClean="0">
                <a:solidFill>
                  <a:schemeClr val="tx1"/>
                </a:solidFill>
              </a:rPr>
              <a:t>., Rio de Janeiro, 14(Supl. 1):7-23, 1998.</a:t>
            </a:r>
            <a:endParaRPr lang="es-MX" dirty="0" smtClean="0">
              <a:solidFill>
                <a:schemeClr val="tx1"/>
              </a:solidFill>
            </a:endParaRPr>
          </a:p>
          <a:p>
            <a:pPr algn="just"/>
            <a:endParaRPr lang="es-ES" baseline="30000" dirty="0" smtClean="0">
              <a:solidFill>
                <a:schemeClr val="tx1"/>
              </a:solidFill>
            </a:endParaRPr>
          </a:p>
          <a:p>
            <a:pPr algn="just"/>
            <a:r>
              <a:rPr lang="es-MX" dirty="0" smtClean="0">
                <a:solidFill>
                  <a:schemeClr val="tx1"/>
                </a:solidFill>
              </a:rPr>
              <a:t> </a:t>
            </a:r>
          </a:p>
          <a:p>
            <a:pPr algn="just">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s-MX" b="1" dirty="0">
              <a:solidFill>
                <a:schemeClr val="tx1"/>
              </a:solidFill>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92896"/>
            <a:ext cx="7272808" cy="4176464"/>
          </a:xfrm>
        </p:spPr>
        <p:txBody>
          <a:bodyPr>
            <a:normAutofit fontScale="70000" lnSpcReduction="20000"/>
          </a:bodyPr>
          <a:lstStyle/>
          <a:p>
            <a:pPr algn="just"/>
            <a:r>
              <a:rPr lang="es-MX" b="1" i="1" dirty="0" smtClean="0">
                <a:solidFill>
                  <a:schemeClr val="tx1"/>
                </a:solidFill>
              </a:rPr>
              <a:t>Bibliografía Recomendada </a:t>
            </a:r>
          </a:p>
          <a:p>
            <a:pPr algn="just"/>
            <a:r>
              <a:rPr lang="es-ES" dirty="0" smtClean="0">
                <a:solidFill>
                  <a:schemeClr val="tx1"/>
                </a:solidFill>
              </a:rPr>
              <a:t>García Colorado G, y Lara, J. Hacia una bioética mexicana, Edit. H. Cámara de diputados, México 2006</a:t>
            </a:r>
          </a:p>
          <a:p>
            <a:pPr algn="just"/>
            <a:r>
              <a:rPr lang="es-ES" dirty="0" err="1" smtClean="0">
                <a:solidFill>
                  <a:schemeClr val="tx1"/>
                </a:solidFill>
              </a:rPr>
              <a:t>Farnos</a:t>
            </a:r>
            <a:r>
              <a:rPr lang="es-ES" dirty="0" smtClean="0">
                <a:solidFill>
                  <a:schemeClr val="tx1"/>
                </a:solidFill>
              </a:rPr>
              <a:t> E. Evans v. </a:t>
            </a:r>
            <a:r>
              <a:rPr lang="es-ES" dirty="0" err="1" smtClean="0">
                <a:solidFill>
                  <a:schemeClr val="tx1"/>
                </a:solidFill>
              </a:rPr>
              <a:t>The</a:t>
            </a:r>
            <a:r>
              <a:rPr lang="es-ES" dirty="0" smtClean="0">
                <a:solidFill>
                  <a:schemeClr val="tx1"/>
                </a:solidFill>
              </a:rPr>
              <a:t> U.K (II):La Gran Sala del TEDH confirma la imposibilidad de utilizar los </a:t>
            </a:r>
            <a:r>
              <a:rPr lang="es-ES" dirty="0" err="1" smtClean="0">
                <a:solidFill>
                  <a:schemeClr val="tx1"/>
                </a:solidFill>
              </a:rPr>
              <a:t>preembriones</a:t>
            </a:r>
            <a:r>
              <a:rPr lang="es-ES" dirty="0" smtClean="0">
                <a:solidFill>
                  <a:schemeClr val="tx1"/>
                </a:solidFill>
              </a:rPr>
              <a:t> sin el consentimiento de la ex pareja. </a:t>
            </a:r>
            <a:r>
              <a:rPr lang="es-ES" dirty="0" err="1" smtClean="0">
                <a:solidFill>
                  <a:schemeClr val="tx1"/>
                </a:solidFill>
              </a:rPr>
              <a:t>InDret</a:t>
            </a:r>
            <a:r>
              <a:rPr lang="es-ES" dirty="0" smtClean="0">
                <a:solidFill>
                  <a:schemeClr val="tx1"/>
                </a:solidFill>
              </a:rPr>
              <a:t> 2007 </a:t>
            </a:r>
            <a:r>
              <a:rPr lang="es-ES" dirty="0" err="1" smtClean="0">
                <a:solidFill>
                  <a:schemeClr val="tx1"/>
                </a:solidFill>
              </a:rPr>
              <a:t>Abr</a:t>
            </a:r>
            <a:r>
              <a:rPr lang="es-ES" dirty="0" smtClean="0">
                <a:solidFill>
                  <a:schemeClr val="tx1"/>
                </a:solidFill>
              </a:rPr>
              <a:t> 2: 3-6.</a:t>
            </a:r>
            <a:endParaRPr lang="es-MX" dirty="0" smtClean="0">
              <a:solidFill>
                <a:schemeClr val="tx1"/>
              </a:solidFill>
            </a:endParaRPr>
          </a:p>
          <a:p>
            <a:pPr algn="just"/>
            <a:r>
              <a:rPr lang="es-ES" dirty="0" smtClean="0">
                <a:solidFill>
                  <a:schemeClr val="tx1"/>
                </a:solidFill>
              </a:rPr>
              <a:t>Casado M. Reproducción humana asistida: los problemas que suscita desde la bioética y el derecho. </a:t>
            </a:r>
            <a:r>
              <a:rPr lang="es-ES" dirty="0" err="1" smtClean="0">
                <a:solidFill>
                  <a:schemeClr val="tx1"/>
                </a:solidFill>
              </a:rPr>
              <a:t>Papers</a:t>
            </a:r>
            <a:r>
              <a:rPr lang="es-ES" dirty="0" smtClean="0">
                <a:solidFill>
                  <a:schemeClr val="tx1"/>
                </a:solidFill>
              </a:rPr>
              <a:t> 53. Barcelona España. 1-2, 1997</a:t>
            </a:r>
            <a:r>
              <a:rPr lang="es-MX" dirty="0" smtClean="0">
                <a:solidFill>
                  <a:schemeClr val="tx1"/>
                </a:solidFill>
              </a:rPr>
              <a:t>  </a:t>
            </a:r>
          </a:p>
          <a:p>
            <a:pPr algn="just"/>
            <a:r>
              <a:rPr lang="es-MX" dirty="0" smtClean="0">
                <a:solidFill>
                  <a:schemeClr val="tx1"/>
                </a:solidFill>
              </a:rPr>
              <a:t>García Colorado, G et al, Normativa en Bioética, derechos humanos, salud y vida, edit. Trillas, México 2009</a:t>
            </a:r>
          </a:p>
          <a:p>
            <a:pPr algn="just"/>
            <a:endParaRPr lang="es-ES" baseline="30000" dirty="0" smtClean="0">
              <a:solidFill>
                <a:schemeClr val="tx1"/>
              </a:solidFill>
            </a:endParaRPr>
          </a:p>
          <a:p>
            <a:pPr algn="just"/>
            <a:r>
              <a:rPr lang="es-MX" dirty="0" smtClean="0">
                <a:solidFill>
                  <a:schemeClr val="tx1"/>
                </a:solidFill>
              </a:rPr>
              <a:t> </a:t>
            </a:r>
          </a:p>
          <a:p>
            <a:pPr algn="just">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s-MX" b="1"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92896"/>
            <a:ext cx="7272808" cy="3528392"/>
          </a:xfrm>
        </p:spPr>
        <p:txBody>
          <a:bodyPr/>
          <a:lstStyle/>
          <a:p>
            <a:pPr algn="just"/>
            <a:r>
              <a:rPr lang="es-MX" dirty="0">
                <a:solidFill>
                  <a:schemeClr val="tx1"/>
                </a:solidFill>
              </a:rPr>
              <a:t>La tasa de éxito de éstas técnicas, en general todavía es bajo y la accesibilidad escasa, dado que depende de políticas públicas, </a:t>
            </a:r>
            <a:r>
              <a:rPr lang="es-MX" dirty="0" smtClean="0">
                <a:solidFill>
                  <a:schemeClr val="tx1"/>
                </a:solidFill>
              </a:rPr>
              <a:t>altos recursos </a:t>
            </a:r>
            <a:r>
              <a:rPr lang="es-MX" dirty="0">
                <a:solidFill>
                  <a:schemeClr val="tx1"/>
                </a:solidFill>
              </a:rPr>
              <a:t>económicos, nuevas legislaciones </a:t>
            </a:r>
            <a:r>
              <a:rPr lang="es-MX" dirty="0" smtClean="0">
                <a:solidFill>
                  <a:schemeClr val="tx1"/>
                </a:solidFill>
              </a:rPr>
              <a:t>y análisis objetivo en la </a:t>
            </a:r>
            <a:r>
              <a:rPr lang="es-MX" dirty="0">
                <a:solidFill>
                  <a:schemeClr val="tx1"/>
                </a:solidFill>
              </a:rPr>
              <a:t>controversia de </a:t>
            </a:r>
            <a:r>
              <a:rPr lang="es-MX" dirty="0" smtClean="0">
                <a:solidFill>
                  <a:schemeClr val="tx1"/>
                </a:solidFill>
              </a:rPr>
              <a:t>valores</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92896"/>
            <a:ext cx="7272808" cy="3456384"/>
          </a:xfrm>
        </p:spPr>
        <p:txBody>
          <a:bodyPr/>
          <a:lstStyle/>
          <a:p>
            <a:pPr algn="just"/>
            <a:r>
              <a:rPr lang="es-MX" dirty="0">
                <a:solidFill>
                  <a:schemeClr val="tx1"/>
                </a:solidFill>
              </a:rPr>
              <a:t>Se </a:t>
            </a:r>
            <a:r>
              <a:rPr lang="es-MX" dirty="0" smtClean="0">
                <a:solidFill>
                  <a:schemeClr val="tx1"/>
                </a:solidFill>
              </a:rPr>
              <a:t>requiere, </a:t>
            </a:r>
            <a:r>
              <a:rPr lang="es-MX" dirty="0">
                <a:solidFill>
                  <a:schemeClr val="tx1"/>
                </a:solidFill>
              </a:rPr>
              <a:t>analizar riesgos y beneficios sobre la </a:t>
            </a:r>
            <a:r>
              <a:rPr lang="es-MX" dirty="0" smtClean="0">
                <a:solidFill>
                  <a:schemeClr val="tx1"/>
                </a:solidFill>
              </a:rPr>
              <a:t>salud de la pareja, </a:t>
            </a:r>
            <a:r>
              <a:rPr lang="es-MX" dirty="0">
                <a:solidFill>
                  <a:schemeClr val="tx1"/>
                </a:solidFill>
              </a:rPr>
              <a:t>sobre todo de la </a:t>
            </a:r>
            <a:r>
              <a:rPr lang="es-MX" dirty="0" smtClean="0">
                <a:solidFill>
                  <a:schemeClr val="tx1"/>
                </a:solidFill>
              </a:rPr>
              <a:t>mujer, sobre </a:t>
            </a:r>
            <a:r>
              <a:rPr lang="es-MX" dirty="0">
                <a:solidFill>
                  <a:schemeClr val="tx1"/>
                </a:solidFill>
              </a:rPr>
              <a:t>el manejo de embriones y </a:t>
            </a:r>
            <a:r>
              <a:rPr lang="es-MX" dirty="0" smtClean="0">
                <a:solidFill>
                  <a:schemeClr val="tx1"/>
                </a:solidFill>
              </a:rPr>
              <a:t>en su caso de donantes </a:t>
            </a:r>
            <a:r>
              <a:rPr lang="es-MX" dirty="0">
                <a:solidFill>
                  <a:schemeClr val="tx1"/>
                </a:solidFill>
              </a:rPr>
              <a:t>de óvulos y </a:t>
            </a:r>
            <a:r>
              <a:rPr lang="es-MX" dirty="0" smtClean="0">
                <a:solidFill>
                  <a:schemeClr val="tx1"/>
                </a:solidFill>
              </a:rPr>
              <a:t>espermatozoides</a:t>
            </a:r>
            <a:endParaRPr lang="es-MX" b="1"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ondo power point.jpg"/>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noFill/>
            <a:miter lim="800000"/>
            <a:headEnd/>
            <a:tailEnd/>
          </a:ln>
        </p:spPr>
      </p:pic>
      <p:sp>
        <p:nvSpPr>
          <p:cNvPr id="3075" name="1 Título"/>
          <p:cNvSpPr>
            <a:spLocks noGrp="1"/>
          </p:cNvSpPr>
          <p:nvPr>
            <p:ph type="ctrTitle"/>
          </p:nvPr>
        </p:nvSpPr>
        <p:spPr>
          <a:xfrm>
            <a:off x="0" y="1196753"/>
            <a:ext cx="7956376" cy="1224135"/>
          </a:xfrm>
        </p:spPr>
        <p:txBody>
          <a:bodyPr>
            <a:noAutofit/>
          </a:bodyPr>
          <a:lstStyle/>
          <a:p>
            <a:r>
              <a:rPr lang="es-MX" sz="3600" b="1" dirty="0" smtClean="0">
                <a:solidFill>
                  <a:schemeClr val="accent3"/>
                </a:solidFill>
              </a:rPr>
              <a:t>Bioética y las Técnicas de Reproducción Humana Asistida</a:t>
            </a:r>
            <a:endParaRPr lang="es-ES_tradnl" sz="3600" b="1" dirty="0">
              <a:solidFill>
                <a:schemeClr val="accent3"/>
              </a:solidFill>
              <a:latin typeface="Tw Cen MT Condensed" pitchFamily="34" charset="0"/>
            </a:endParaRPr>
          </a:p>
        </p:txBody>
      </p:sp>
      <p:sp>
        <p:nvSpPr>
          <p:cNvPr id="5" name="4 Subtítulo"/>
          <p:cNvSpPr>
            <a:spLocks noGrp="1"/>
          </p:cNvSpPr>
          <p:nvPr>
            <p:ph type="subTitle" idx="1"/>
          </p:nvPr>
        </p:nvSpPr>
        <p:spPr>
          <a:xfrm>
            <a:off x="251520" y="2492896"/>
            <a:ext cx="7272808" cy="3384376"/>
          </a:xfrm>
        </p:spPr>
        <p:txBody>
          <a:bodyPr>
            <a:normAutofit fontScale="92500" lnSpcReduction="20000"/>
          </a:bodyPr>
          <a:lstStyle/>
          <a:p>
            <a:pPr algn="just"/>
            <a:r>
              <a:rPr lang="es-ES" dirty="0">
                <a:solidFill>
                  <a:schemeClr val="tx1"/>
                </a:solidFill>
              </a:rPr>
              <a:t>Para comprender mejor la reproducción asistida y como </a:t>
            </a:r>
            <a:r>
              <a:rPr lang="es-ES" dirty="0" smtClean="0">
                <a:solidFill>
                  <a:schemeClr val="tx1"/>
                </a:solidFill>
              </a:rPr>
              <a:t>se puede </a:t>
            </a:r>
            <a:r>
              <a:rPr lang="es-ES" dirty="0">
                <a:solidFill>
                  <a:schemeClr val="tx1"/>
                </a:solidFill>
              </a:rPr>
              <a:t>ayudar a parejas infértiles, es importante entender cómo se lleva a cabo en forma natural la concepción. Para que ésta ocurra, el hombre debe de eyacular el semen, el líquido que contiene los espermatozoides, en la vagina de la mujer en tiempo cercano a la ovulación, es decir, cuando los ovarios han liberado al </a:t>
            </a:r>
            <a:r>
              <a:rPr lang="es-ES" dirty="0" smtClean="0">
                <a:solidFill>
                  <a:schemeClr val="tx1"/>
                </a:solidFill>
              </a:rPr>
              <a:t>óvulo</a:t>
            </a:r>
            <a:endParaRPr lang="es-MX" b="1"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435</TotalTime>
  <Words>4582</Words>
  <Application>Microsoft Office PowerPoint</Application>
  <PresentationFormat>Presentación en pantalla (4:3)</PresentationFormat>
  <Paragraphs>185</Paragraphs>
  <Slides>66</Slides>
  <Notes>0</Notes>
  <HiddenSlides>0</HiddenSlides>
  <MMClips>0</MMClips>
  <ScaleCrop>false</ScaleCrop>
  <HeadingPairs>
    <vt:vector size="4" baseType="variant">
      <vt:variant>
        <vt:lpstr>Tema</vt:lpstr>
      </vt:variant>
      <vt:variant>
        <vt:i4>1</vt:i4>
      </vt:variant>
      <vt:variant>
        <vt:lpstr>Títulos de diapositiva</vt:lpstr>
      </vt:variant>
      <vt:variant>
        <vt:i4>66</vt:i4>
      </vt:variant>
    </vt:vector>
  </HeadingPairs>
  <TitlesOfParts>
    <vt:vector size="67" baseType="lpstr">
      <vt:lpstr>Tema de Office</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lpstr>Bioética y las Técnicas de Reproducción Humana Asistida</vt:lpstr>
    </vt:vector>
  </TitlesOfParts>
  <Company>www.intercambiosvirtuales.org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Bioética y las Técnicas de Reproducción Humana Asistida</dc:title>
  <dc:creator>Gabriel</dc:creator>
  <cp:lastModifiedBy>Gabriel</cp:lastModifiedBy>
  <cp:revision>40</cp:revision>
  <dcterms:created xsi:type="dcterms:W3CDTF">2010-08-30T12:25:21Z</dcterms:created>
  <dcterms:modified xsi:type="dcterms:W3CDTF">2010-11-28T22:49:08Z</dcterms:modified>
</cp:coreProperties>
</file>