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191F7-EC94-495E-A20B-38797E5FB98A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5C47-9212-4A50-B04B-0397B37A951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B162-4358-4C62-AC0E-1C69342AF112}" type="slidenum">
              <a:rPr lang="es-ES"/>
              <a:pPr/>
              <a:t>3</a:t>
            </a:fld>
            <a:endParaRPr lang="es-E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9A7F-006B-44FB-9642-947343C3F351}" type="datetimeFigureOut">
              <a:rPr lang="es-MX" smtClean="0"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0655-BCA2-4942-8932-DCF96648C2C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mx/imgres?imgurl=http://lh4.ggpht.com/_Z7UOQiXa0OE/Rha05OZZyvI/AAAAAAAABKc/NYla1t1H5qU/1173.JPG&amp;imgrefurl=http://picasaweb.google.com/lh/photo/CfWmuPl_z1fLWHO3vEzNVg&amp;h=1200&amp;w=1600&amp;sz=15&amp;hl=es&amp;start=2&amp;um=1&amp;usg=__YNVG6LHVqgIV8mrm5NU8NlXrxxY=&amp;tbnid=pewtt_-XJwxR0M:&amp;tbnh=113&amp;tbnw=150&amp;prev=/images%3Fq%3Dpap%25C3%25A1s%2Bplanchando%26um%3D1%26hl%3Des%26rlz%3D1T4RNWN_esMX223MX22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mx/imgres?imgurl=http://www.kindsein.com/cgi-bin/get_img%3FNrImage%3D2%26NrArticle%3D458&amp;imgrefurl=http://www.kindsein.com/es/19/1/458/&amp;h=340&amp;w=340&amp;sz=11&amp;hl=es&amp;start=5&amp;um=1&amp;usg=__r_8qhHNi4BVH6-Qiu74nr0WD7v8=&amp;tbnid=Rl9o9UMP2Ym1LM:&amp;tbnh=119&amp;tbnw=119&amp;prev=/images%3Fq%3Dni%25C3%25B1os%2Bagresivos%26um%3D1%26hl%3Des%26rlz%3D1T4RNWN_esMX223MX22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1267" name="Rectangle 3" descr="DSC0044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2200" b="1">
              <a:solidFill>
                <a:schemeClr val="accent1"/>
              </a:solidFill>
              <a:latin typeface="Arial" charset="0"/>
            </a:endParaRPr>
          </a:p>
          <a:p>
            <a:pPr algn="ctr"/>
            <a:endParaRPr lang="es-ES" sz="2200" b="1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s-ES" sz="3000" b="1">
                <a:solidFill>
                  <a:srgbClr val="00CC00"/>
                </a:solidFill>
                <a:latin typeface="Arial" charset="0"/>
              </a:rPr>
              <a:t>El devenir de la familia mexicana </a:t>
            </a:r>
          </a:p>
          <a:p>
            <a:pPr algn="ctr"/>
            <a:r>
              <a:rPr lang="es-ES" sz="3000" b="1">
                <a:solidFill>
                  <a:srgbClr val="00CC00"/>
                </a:solidFill>
                <a:latin typeface="Arial" charset="0"/>
              </a:rPr>
              <a:t>y la parentalidad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" sz="1800" smtClean="0"/>
              <a:t>La conquista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Figura maternal de organización económica y emocional, peeero </a:t>
            </a:r>
          </a:p>
          <a:p>
            <a:pPr lvl="1" eaLnBrk="1" hangingPunct="1">
              <a:defRPr/>
            </a:pPr>
            <a:r>
              <a:rPr lang="es-ES" smtClean="0"/>
              <a:t>Se centraba en maternidad prolífica y debilitamiento del contacto emocional</a:t>
            </a:r>
          </a:p>
          <a:p>
            <a:pPr lvl="1" eaLnBrk="1" hangingPunct="1">
              <a:buFontTx/>
              <a:buChar char="•"/>
              <a:defRPr/>
            </a:pPr>
            <a:r>
              <a:rPr lang="es-ES" smtClean="0"/>
              <a:t>Caudillo – héroe figura del padre</a:t>
            </a:r>
          </a:p>
          <a:p>
            <a:pPr lvl="1" eaLnBrk="1" hangingPunct="1">
              <a:buFontTx/>
              <a:buChar char="•"/>
              <a:defRPr/>
            </a:pPr>
            <a:r>
              <a:rPr lang="es-ES" smtClean="0"/>
              <a:t>Negación del apego materno, pero en el fondo LA MADRE era quien le importaba en la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del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66FF33"/>
                </a:solidFill>
              </a:rPr>
              <a:t>Revolución Mexicana</a:t>
            </a:r>
            <a:r>
              <a:rPr lang="es-ES" smtClean="0"/>
              <a:t> 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>
                <a:solidFill>
                  <a:srgbClr val="FFE265"/>
                </a:solidFill>
              </a:rPr>
              <a:t>Lucha vs. padre abandonador</a:t>
            </a:r>
          </a:p>
          <a:p>
            <a:pPr eaLnBrk="1" hangingPunct="1">
              <a:defRPr/>
            </a:pPr>
            <a:r>
              <a:rPr lang="es-ES" sz="2800" smtClean="0">
                <a:solidFill>
                  <a:srgbClr val="FFE265"/>
                </a:solidFill>
              </a:rPr>
              <a:t>Rol de la mujer de soldadera </a:t>
            </a:r>
          </a:p>
          <a:p>
            <a:pPr eaLnBrk="1" hangingPunct="1">
              <a:defRPr/>
            </a:pPr>
            <a:r>
              <a:rPr lang="es-ES" sz="2800" smtClean="0">
                <a:solidFill>
                  <a:srgbClr val="FFE265"/>
                </a:solidFill>
              </a:rPr>
              <a:t>Mujer </a:t>
            </a:r>
          </a:p>
          <a:p>
            <a:pPr lvl="1" eaLnBrk="1" hangingPunct="1">
              <a:defRPr/>
            </a:pPr>
            <a:r>
              <a:rPr lang="es-ES" sz="2400" smtClean="0">
                <a:solidFill>
                  <a:srgbClr val="FFE265"/>
                </a:solidFill>
              </a:rPr>
              <a:t>Desvalorización del padre</a:t>
            </a:r>
          </a:p>
          <a:p>
            <a:pPr lvl="1" eaLnBrk="1" hangingPunct="1">
              <a:defRPr/>
            </a:pPr>
            <a:r>
              <a:rPr lang="es-ES" sz="2400" smtClean="0">
                <a:solidFill>
                  <a:srgbClr val="FFE265"/>
                </a:solidFill>
              </a:rPr>
              <a:t>Rechazo del mundo de hombres</a:t>
            </a:r>
          </a:p>
          <a:p>
            <a:pPr lvl="1" eaLnBrk="1" hangingPunct="1">
              <a:defRPr/>
            </a:pPr>
            <a:r>
              <a:rPr lang="es-ES" sz="2400" smtClean="0">
                <a:solidFill>
                  <a:srgbClr val="FFE265"/>
                </a:solidFill>
              </a:rPr>
              <a:t>Abandono de rol de ‘sumisa, sufrida y abnegada</a:t>
            </a:r>
          </a:p>
          <a:p>
            <a:pPr eaLnBrk="1" hangingPunct="1">
              <a:defRPr/>
            </a:pPr>
            <a:r>
              <a:rPr lang="es-ES" sz="2800" smtClean="0">
                <a:solidFill>
                  <a:srgbClr val="FFE265"/>
                </a:solidFill>
              </a:rPr>
              <a:t>Mucha madre y poco padre y no alrevés…</a:t>
            </a:r>
          </a:p>
          <a:p>
            <a:pPr eaLnBrk="1" hangingPunct="1">
              <a:defRPr/>
            </a:pPr>
            <a:r>
              <a:rPr lang="es-ES" sz="2800" smtClean="0">
                <a:solidFill>
                  <a:srgbClr val="FFE265"/>
                </a:solidFill>
              </a:rPr>
              <a:t>Carencia de padre – búsqueda al exterior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Caminos de vida rural a megalópolis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Macías (1981) </a:t>
            </a:r>
          </a:p>
          <a:p>
            <a:pPr lvl="1" eaLnBrk="1" hangingPunct="1">
              <a:defRPr/>
            </a:pPr>
            <a:r>
              <a:rPr lang="es-ES" sz="2400" smtClean="0"/>
              <a:t>Familia conyugal (nuclear) </a:t>
            </a:r>
          </a:p>
          <a:p>
            <a:pPr lvl="1" eaLnBrk="1" hangingPunct="1">
              <a:defRPr/>
            </a:pPr>
            <a:r>
              <a:rPr lang="es-ES" sz="2400" smtClean="0"/>
              <a:t>Familia consanguínea (extensa)</a:t>
            </a:r>
          </a:p>
          <a:p>
            <a:pPr eaLnBrk="1" hangingPunct="1">
              <a:defRPr/>
            </a:pPr>
            <a:r>
              <a:rPr lang="es-ES" sz="2800" smtClean="0"/>
              <a:t>Leñero (1994) </a:t>
            </a:r>
          </a:p>
          <a:p>
            <a:pPr lvl="1" eaLnBrk="1" hangingPunct="1">
              <a:defRPr/>
            </a:pPr>
            <a:r>
              <a:rPr lang="es-ES" sz="2400" smtClean="0"/>
              <a:t>Ubicación social (familias rurales, intermedias y urbanas)</a:t>
            </a:r>
          </a:p>
          <a:p>
            <a:pPr lvl="1" eaLnBrk="1" hangingPunct="1">
              <a:defRPr/>
            </a:pPr>
            <a:r>
              <a:rPr lang="es-ES" sz="2400" smtClean="0"/>
              <a:t>Nivel socioeconómico (pobre, medio y acomodado)</a:t>
            </a:r>
          </a:p>
          <a:p>
            <a:pPr lvl="1" eaLnBrk="1" hangingPunct="1">
              <a:defRPr/>
            </a:pPr>
            <a:r>
              <a:rPr lang="es-ES" sz="2400" smtClean="0"/>
              <a:t>Familia nuclear-conyugal, prototipo del siglo XX</a:t>
            </a:r>
          </a:p>
          <a:p>
            <a:pPr lvl="1" eaLnBrk="1" hangingPunct="1">
              <a:defRPr/>
            </a:pPr>
            <a:r>
              <a:rPr lang="es-ES" sz="2400" smtClean="0"/>
              <a:t>Familia Extensa – lealtad al lazo consanguíneo</a:t>
            </a:r>
          </a:p>
          <a:p>
            <a:pPr eaLnBrk="1" hangingPunct="1">
              <a:defRPr/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¿Hacia dónde van las familias en su evolución?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Cambio de </a:t>
            </a:r>
            <a:r>
              <a:rPr lang="es-ES" sz="2800" b="1" i="1" smtClean="0"/>
              <a:t>composición, dinámica y redes de apoyo</a:t>
            </a:r>
            <a:r>
              <a:rPr lang="es-ES" sz="2800" smtClean="0"/>
              <a:t> de familia mexicana</a:t>
            </a:r>
          </a:p>
          <a:p>
            <a:pPr eaLnBrk="1" hangingPunct="1">
              <a:defRPr/>
            </a:pPr>
            <a:r>
              <a:rPr lang="es-ES" sz="2800" smtClean="0"/>
              <a:t>Predomina familia nuclear, complementariedad de roles y mayor participación del </a:t>
            </a:r>
            <a:r>
              <a:rPr lang="es-ES" sz="2800" b="1" i="1" smtClean="0"/>
              <a:t>padre</a:t>
            </a:r>
            <a:r>
              <a:rPr lang="es-ES" sz="2800" smtClean="0"/>
              <a:t> en crianza, cuidado y educación de los hijo </a:t>
            </a:r>
          </a:p>
          <a:p>
            <a:pPr eaLnBrk="1" hangingPunct="1">
              <a:defRPr/>
            </a:pPr>
            <a:r>
              <a:rPr lang="es-ES" sz="2800" smtClean="0"/>
              <a:t>Redes de apoyo (Instituciones gubernamentales, familia extensa y extendida, así como mundo externo extendido </a:t>
            </a:r>
          </a:p>
          <a:p>
            <a:pPr eaLnBrk="1" hangingPunct="1">
              <a:defRPr/>
            </a:pPr>
            <a:r>
              <a:rPr lang="es-ES" sz="2800" smtClean="0"/>
              <a:t>Concepto de interfamilia al futuro (relaciones entre diferentes tipos de grupos. Figs. sustitutas)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11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043238"/>
            <a:ext cx="25193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Transformación del rol del padre y madre en las nuevas familias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Adaptación a cambios sociales y transformación de estructura y dinámica familiar</a:t>
            </a:r>
          </a:p>
          <a:p>
            <a:pPr lvl="1" eaLnBrk="1" hangingPunct="1">
              <a:defRPr/>
            </a:pPr>
            <a:r>
              <a:rPr lang="es-ES" sz="2400" smtClean="0"/>
              <a:t>De lo extenso a lo nuclear</a:t>
            </a:r>
          </a:p>
          <a:p>
            <a:pPr lvl="1" eaLnBrk="1" hangingPunct="1">
              <a:defRPr/>
            </a:pPr>
            <a:r>
              <a:rPr lang="es-ES" sz="2400" smtClean="0"/>
              <a:t>Ambos padres trabajan </a:t>
            </a:r>
          </a:p>
          <a:p>
            <a:pPr lvl="1" eaLnBrk="1" hangingPunct="1">
              <a:defRPr/>
            </a:pPr>
            <a:r>
              <a:rPr lang="es-ES" sz="2400" smtClean="0"/>
              <a:t>Disposición del padre poco preparado</a:t>
            </a:r>
          </a:p>
          <a:p>
            <a:pPr lvl="1" eaLnBrk="1" hangingPunct="1">
              <a:defRPr/>
            </a:pPr>
            <a:r>
              <a:rPr lang="es-ES" sz="2400" smtClean="0"/>
              <a:t>Requerimiento del “padre nuevo”</a:t>
            </a:r>
          </a:p>
          <a:p>
            <a:pPr eaLnBrk="1" hangingPunct="1">
              <a:defRPr/>
            </a:pPr>
            <a:r>
              <a:rPr lang="es-ES" sz="2800" smtClean="0"/>
              <a:t>Investigación IPN ‘cuidador primario’</a:t>
            </a:r>
          </a:p>
          <a:p>
            <a:pPr eaLnBrk="1" hangingPunct="1">
              <a:defRPr/>
            </a:pPr>
            <a:r>
              <a:rPr lang="es-ES" sz="2800" smtClean="0"/>
              <a:t>Inversión de roles </a:t>
            </a:r>
          </a:p>
          <a:p>
            <a:pPr lvl="1" eaLnBrk="1" hangingPunct="1">
              <a:defRPr/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et_img%3FNrImage%3D2%26NrArticle%3D4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068638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Caso clínico familia X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Madre de 26 padre de 28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Hijo de 4 años que está en preescolar con la madre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Cambio a otra guardería (‘níño-observado’)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Situación del cambio brusco de un momento a otro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Cambio de conductas antisociales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Análisis Clínico 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Padres apoyan independencia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Niño incomprendido - no responden a sus necesidades (apoyo de padres para desarrollarse y construir vida psíquica a través de la aprehensión) </a:t>
            </a:r>
            <a:r>
              <a:rPr lang="es-ES" sz="2800" i="1" smtClean="0"/>
              <a:t>amenaza</a:t>
            </a:r>
            <a:r>
              <a:rPr lang="es-ES" sz="2800" smtClean="0"/>
              <a:t> de </a:t>
            </a:r>
            <a:r>
              <a:rPr lang="es-ES" sz="2800" i="1" u="sng" smtClean="0"/>
              <a:t>pérdida</a:t>
            </a:r>
            <a:r>
              <a:rPr lang="es-ES" sz="2800" i="1" smtClean="0"/>
              <a:t> de la madre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Imaginario “buenos padres-hijo perfecto”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Proceso de separación dificultoso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Recursos agotados-padres desprotegidos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00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s-ES" sz="2800" b="1" smtClean="0">
                <a:solidFill>
                  <a:srgbClr val="FF9900"/>
                </a:solidFill>
                <a:latin typeface="Arial Black" pitchFamily="34" charset="0"/>
              </a:rPr>
              <a:t>“El niño hace a los padres”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s-ES" sz="2800" b="1" smtClean="0">
                <a:solidFill>
                  <a:srgbClr val="00EBE6"/>
                </a:solidFill>
                <a:latin typeface="Arial Black" pitchFamily="34" charset="0"/>
              </a:rPr>
              <a:t>Conocer ciclo vital de la pareja, la familia y niño (antes del nacimiento, 1ª. Infancia, edad escolar y adolescencia)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s-ES" sz="2800" b="1" smtClean="0">
                <a:solidFill>
                  <a:srgbClr val="FF9900"/>
                </a:solidFill>
                <a:latin typeface="Arial Black" pitchFamily="34" charset="0"/>
              </a:rPr>
              <a:t>Diferencias sexuales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s-ES" sz="2800" b="1" smtClean="0">
                <a:solidFill>
                  <a:srgbClr val="00EBE6"/>
                </a:solidFill>
                <a:latin typeface="Arial Black" pitchFamily="34" charset="0"/>
              </a:rPr>
              <a:t>Formas particulares de la parentalidad (divorcio, reconstituídas, adoptivas o uniaprentales)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s-ES" sz="2800" b="1" smtClean="0">
                <a:solidFill>
                  <a:srgbClr val="FF9900"/>
                </a:solidFill>
                <a:latin typeface="Arial Black" pitchFamily="34" charset="0"/>
              </a:rPr>
              <a:t>Transmisión generacional (abuelos)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s-ES" sz="2800" b="1" smtClean="0">
                <a:solidFill>
                  <a:srgbClr val="00EBE6"/>
                </a:solidFill>
                <a:latin typeface="Arial Black" pitchFamily="34" charset="0"/>
              </a:rPr>
              <a:t>Asumir el reto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endParaRPr lang="es-ES" sz="2800" b="1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Introducción 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Situación histórica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Época prehispánica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La conquista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La independencia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La revolución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Época actual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DSC00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313612" cy="1143000"/>
          </a:xfrm>
        </p:spPr>
        <p:txBody>
          <a:bodyPr/>
          <a:lstStyle/>
          <a:p>
            <a:pPr algn="ctr" eaLnBrk="1" hangingPunct="1"/>
            <a:r>
              <a:rPr lang="es-ES" b="1" i="1" smtClean="0">
                <a:solidFill>
                  <a:srgbClr val="FFCC00"/>
                </a:solidFill>
              </a:rPr>
              <a:t>Época prehispánica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-3873500" y="-33956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sz="3000">
              <a:latin typeface="Arial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87338" y="1844675"/>
            <a:ext cx="88566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Cantos festivos, pinturas de flores </a:t>
            </a:r>
          </a:p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eso viene desplegando, </a:t>
            </a:r>
          </a:p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eso viene derramando </a:t>
            </a:r>
          </a:p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Oídlo </a:t>
            </a:r>
          </a:p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entre los musgos acuáticos, </a:t>
            </a:r>
          </a:p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entre las mariposas su casa está </a:t>
            </a:r>
          </a:p>
          <a:p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y entre luces llega y canta		     		                                           </a:t>
            </a:r>
            <a:r>
              <a:rPr lang="es-ES" sz="2000" b="1" i="1">
                <a:solidFill>
                  <a:srgbClr val="FF69D8"/>
                </a:solidFill>
                <a:latin typeface="Arial" charset="0"/>
              </a:rPr>
              <a:t>Anónimo Náhuatl</a:t>
            </a:r>
            <a:r>
              <a:rPr lang="es-ES" sz="3600" b="1" i="1">
                <a:solidFill>
                  <a:srgbClr val="FF69D8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" sz="1800" smtClean="0"/>
              <a:t>Epoca prehispánica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Gran solidez </a:t>
            </a:r>
          </a:p>
          <a:p>
            <a:pPr eaLnBrk="1" hangingPunct="1">
              <a:defRPr/>
            </a:pPr>
            <a:r>
              <a:rPr lang="es-ES" smtClean="0"/>
              <a:t>Peculiaridades según estrato social</a:t>
            </a:r>
          </a:p>
          <a:p>
            <a:pPr eaLnBrk="1" hangingPunct="1">
              <a:defRPr/>
            </a:pPr>
            <a:r>
              <a:rPr lang="es-ES" i="1" smtClean="0"/>
              <a:t>Macehuales</a:t>
            </a:r>
            <a:r>
              <a:rPr lang="es-ES" smtClean="0"/>
              <a:t> vinculados al Calpulli</a:t>
            </a:r>
          </a:p>
          <a:p>
            <a:pPr eaLnBrk="1" hangingPunct="1">
              <a:defRPr/>
            </a:pPr>
            <a:r>
              <a:rPr lang="es-ES" smtClean="0"/>
              <a:t>Padre – Madre – Hijos ---- crece calpulli</a:t>
            </a:r>
          </a:p>
          <a:p>
            <a:pPr lvl="1" eaLnBrk="1" hangingPunct="1">
              <a:defRPr/>
            </a:pPr>
            <a:r>
              <a:rPr lang="es-ES" smtClean="0"/>
              <a:t> Esto aseguraba fuerza de trabajo</a:t>
            </a:r>
          </a:p>
          <a:p>
            <a:pPr lvl="1" eaLnBrk="1" hangingPunct="1">
              <a:defRPr/>
            </a:pPr>
            <a:r>
              <a:rPr lang="es-ES" smtClean="0"/>
              <a:t>Producción de bienes </a:t>
            </a:r>
          </a:p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Los pipiltin </a:t>
            </a:r>
          </a:p>
          <a:p>
            <a:pPr lvl="1" eaLnBrk="1" hangingPunct="1">
              <a:defRPr/>
            </a:pPr>
            <a:r>
              <a:rPr lang="es-ES" smtClean="0"/>
              <a:t>Clase dominante </a:t>
            </a:r>
          </a:p>
          <a:p>
            <a:pPr lvl="1" eaLnBrk="1" hangingPunct="1">
              <a:defRPr/>
            </a:pPr>
            <a:r>
              <a:rPr lang="es-ES" smtClean="0"/>
              <a:t>Nobles de naturaleza poligámica</a:t>
            </a:r>
          </a:p>
          <a:p>
            <a:pPr lvl="1" eaLnBrk="1" hangingPunct="1">
              <a:defRPr/>
            </a:pPr>
            <a:r>
              <a:rPr lang="es-ES" smtClean="0"/>
              <a:t>Encargados de administración, gobierno, guerra y sacerdocio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s-E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" sz="1800" smtClean="0"/>
              <a:t>Epoca prehispánica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" sz="1800" smtClean="0"/>
              <a:t>Epoca prehispánica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Educación hijos-padres, hijas-madres</a:t>
            </a:r>
          </a:p>
          <a:p>
            <a:pPr eaLnBrk="1" hangingPunct="1">
              <a:defRPr/>
            </a:pPr>
            <a:r>
              <a:rPr lang="es-ES" smtClean="0"/>
              <a:t>Calmecac y Tepochcalli</a:t>
            </a:r>
          </a:p>
          <a:p>
            <a:pPr eaLnBrk="1" hangingPunct="1">
              <a:defRPr/>
            </a:pPr>
            <a:r>
              <a:rPr lang="es-ES" smtClean="0"/>
              <a:t>Jovencitas consagradas al templo </a:t>
            </a:r>
          </a:p>
          <a:p>
            <a:pPr eaLnBrk="1" hangingPunct="1">
              <a:defRPr/>
            </a:pPr>
            <a:r>
              <a:rPr lang="es-ES" smtClean="0"/>
              <a:t>A los 20 años podían contraer nupcias</a:t>
            </a:r>
          </a:p>
          <a:p>
            <a:pPr eaLnBrk="1" hangingPunct="1">
              <a:defRPr/>
            </a:pPr>
            <a:r>
              <a:rPr lang="es-ES" smtClean="0"/>
              <a:t>Casamiento decidido por: </a:t>
            </a:r>
          </a:p>
          <a:p>
            <a:pPr lvl="1" eaLnBrk="1" hangingPunct="1">
              <a:defRPr/>
            </a:pPr>
            <a:r>
              <a:rPr lang="es-ES" smtClean="0"/>
              <a:t>Familias 		- Maestros </a:t>
            </a:r>
          </a:p>
          <a:p>
            <a:pPr lvl="1" eaLnBrk="1" hangingPunct="1">
              <a:defRPr/>
            </a:pPr>
            <a:r>
              <a:rPr lang="es-ES" smtClean="0"/>
              <a:t>Adivinos                                   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" sz="1800" smtClean="0"/>
              <a:t>Epoca prehispánica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Hombre era jefe indiscutible</a:t>
            </a:r>
          </a:p>
          <a:p>
            <a:pPr eaLnBrk="1" hangingPunct="1">
              <a:defRPr/>
            </a:pPr>
            <a:r>
              <a:rPr lang="es-ES" sz="2800" smtClean="0"/>
              <a:t>La esposa conservaba sus propios bienes</a:t>
            </a:r>
          </a:p>
          <a:p>
            <a:pPr lvl="1" eaLnBrk="1" hangingPunct="1">
              <a:defRPr/>
            </a:pPr>
            <a:r>
              <a:rPr lang="es-ES" sz="2400" smtClean="0"/>
              <a:t>Capacidad para negocios</a:t>
            </a:r>
          </a:p>
          <a:p>
            <a:pPr lvl="1" eaLnBrk="1" hangingPunct="1">
              <a:defRPr/>
            </a:pPr>
            <a:r>
              <a:rPr lang="es-ES" sz="2400" smtClean="0"/>
              <a:t>Profesiones:    + Partera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s-ES" sz="2400" smtClean="0"/>
              <a:t>				 + Sacerdotiza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s-ES" sz="2400" smtClean="0"/>
              <a:t>				 + Curandera</a:t>
            </a:r>
          </a:p>
          <a:p>
            <a:pPr lvl="1" eaLnBrk="1" hangingPunct="1">
              <a:buFontTx/>
              <a:buChar char="•"/>
              <a:defRPr/>
            </a:pPr>
            <a:r>
              <a:rPr lang="es-ES" sz="2400" smtClean="0"/>
              <a:t>Esposa y madre – clase media y baja</a:t>
            </a:r>
          </a:p>
          <a:p>
            <a:pPr lvl="1" eaLnBrk="1" hangingPunct="1">
              <a:buFontTx/>
              <a:buNone/>
              <a:defRPr/>
            </a:pPr>
            <a:r>
              <a:rPr lang="es-ES" sz="2400" smtClean="0"/>
              <a:t>- Cuidado de hijos, cocina, tejido y campo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" sz="1800" smtClean="0"/>
              <a:t>Epoca prehispánica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Favoritas de soberanos podían cultivar la poesía</a:t>
            </a:r>
          </a:p>
          <a:p>
            <a:pPr eaLnBrk="1" hangingPunct="1">
              <a:defRPr/>
            </a:pPr>
            <a:r>
              <a:rPr lang="es-ES" smtClean="0"/>
              <a:t>Los ancianos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Papel importante de la vida familiar y política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	- Aconsejaban y advertían a jóvenes y adultos en general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Familia durante la conquista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Los españoles enfatizaban lazos extensos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Relaciones reconocidas a través de la mujer (cosa curiosa, eva mitocondrial)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Identidad familiar ligada a clase social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/>
              <a:t>3 tendencias básicas (Ramírez 1997)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Intensa relación madre-hijo 1er. año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Escasa relación padre-hijo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Ruptura madre-hijo por hermano menor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smtClean="0"/>
              <a:t>	(la desbancada)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624</Words>
  <Application>Microsoft Office PowerPoint</Application>
  <PresentationFormat>Presentación en pantalla (4:3)</PresentationFormat>
  <Paragraphs>118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Introducción </vt:lpstr>
      <vt:lpstr>Época prehispánica</vt:lpstr>
      <vt:lpstr>Epoca prehispánica</vt:lpstr>
      <vt:lpstr>Epoca prehispánica</vt:lpstr>
      <vt:lpstr>Epoca prehispánica</vt:lpstr>
      <vt:lpstr>Epoca prehispánica</vt:lpstr>
      <vt:lpstr>Epoca prehispánica</vt:lpstr>
      <vt:lpstr>Familia durante la conquista</vt:lpstr>
      <vt:lpstr>La conquista</vt:lpstr>
      <vt:lpstr>Revolución Mexicana </vt:lpstr>
      <vt:lpstr>Caminos de vida rural a megalópolis</vt:lpstr>
      <vt:lpstr>¿Hacia dónde van las familias en su evolución?</vt:lpstr>
      <vt:lpstr>Transformación del rol del padre y madre en las nuevas familias</vt:lpstr>
      <vt:lpstr>Caso clínico familia X</vt:lpstr>
      <vt:lpstr>Análisis Clínico </vt:lpstr>
      <vt:lpstr>Conclusiones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</dc:creator>
  <cp:lastModifiedBy>Gabriel</cp:lastModifiedBy>
  <cp:revision>1</cp:revision>
  <dcterms:created xsi:type="dcterms:W3CDTF">2011-08-25T18:59:43Z</dcterms:created>
  <dcterms:modified xsi:type="dcterms:W3CDTF">2011-08-25T19:00:46Z</dcterms:modified>
</cp:coreProperties>
</file>