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8"/>
  </p:notesMasterIdLst>
  <p:sldIdLst>
    <p:sldId id="256" r:id="rId2"/>
    <p:sldId id="257" r:id="rId3"/>
    <p:sldId id="258" r:id="rId4"/>
    <p:sldId id="259" r:id="rId5"/>
    <p:sldId id="260" r:id="rId6"/>
    <p:sldId id="262" r:id="rId7"/>
    <p:sldId id="263" r:id="rId8"/>
    <p:sldId id="265" r:id="rId9"/>
    <p:sldId id="264" r:id="rId10"/>
    <p:sldId id="266" r:id="rId11"/>
    <p:sldId id="272" r:id="rId12"/>
    <p:sldId id="273" r:id="rId13"/>
    <p:sldId id="274" r:id="rId14"/>
    <p:sldId id="275" r:id="rId15"/>
    <p:sldId id="276" r:id="rId16"/>
    <p:sldId id="267" r:id="rId17"/>
    <p:sldId id="268" r:id="rId18"/>
    <p:sldId id="269" r:id="rId19"/>
    <p:sldId id="270" r:id="rId20"/>
    <p:sldId id="271" r:id="rId21"/>
    <p:sldId id="277" r:id="rId22"/>
    <p:sldId id="278" r:id="rId23"/>
    <p:sldId id="279" r:id="rId24"/>
    <p:sldId id="280" r:id="rId25"/>
    <p:sldId id="281" r:id="rId26"/>
    <p:sldId id="282" r:id="rId2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Bookman Old Style" pitchFamily="18" charset="0"/>
        <a:ea typeface="+mn-ea"/>
        <a:cs typeface="Arial" charset="0"/>
      </a:defRPr>
    </a:lvl1pPr>
    <a:lvl2pPr marL="457200" algn="l" rtl="0" fontAlgn="base">
      <a:spcBef>
        <a:spcPct val="0"/>
      </a:spcBef>
      <a:spcAft>
        <a:spcPct val="0"/>
      </a:spcAft>
      <a:defRPr kern="1200">
        <a:solidFill>
          <a:schemeClr val="tx1"/>
        </a:solidFill>
        <a:latin typeface="Bookman Old Style" pitchFamily="18" charset="0"/>
        <a:ea typeface="+mn-ea"/>
        <a:cs typeface="Arial" charset="0"/>
      </a:defRPr>
    </a:lvl2pPr>
    <a:lvl3pPr marL="914400" algn="l" rtl="0" fontAlgn="base">
      <a:spcBef>
        <a:spcPct val="0"/>
      </a:spcBef>
      <a:spcAft>
        <a:spcPct val="0"/>
      </a:spcAft>
      <a:defRPr kern="1200">
        <a:solidFill>
          <a:schemeClr val="tx1"/>
        </a:solidFill>
        <a:latin typeface="Bookman Old Style" pitchFamily="18" charset="0"/>
        <a:ea typeface="+mn-ea"/>
        <a:cs typeface="Arial" charset="0"/>
      </a:defRPr>
    </a:lvl3pPr>
    <a:lvl4pPr marL="1371600" algn="l" rtl="0" fontAlgn="base">
      <a:spcBef>
        <a:spcPct val="0"/>
      </a:spcBef>
      <a:spcAft>
        <a:spcPct val="0"/>
      </a:spcAft>
      <a:defRPr kern="1200">
        <a:solidFill>
          <a:schemeClr val="tx1"/>
        </a:solidFill>
        <a:latin typeface="Bookman Old Style" pitchFamily="18" charset="0"/>
        <a:ea typeface="+mn-ea"/>
        <a:cs typeface="Arial" charset="0"/>
      </a:defRPr>
    </a:lvl4pPr>
    <a:lvl5pPr marL="1828800" algn="l" rtl="0" fontAlgn="base">
      <a:spcBef>
        <a:spcPct val="0"/>
      </a:spcBef>
      <a:spcAft>
        <a:spcPct val="0"/>
      </a:spcAft>
      <a:defRPr kern="1200">
        <a:solidFill>
          <a:schemeClr val="tx1"/>
        </a:solidFill>
        <a:latin typeface="Bookman Old Style" pitchFamily="18" charset="0"/>
        <a:ea typeface="+mn-ea"/>
        <a:cs typeface="Arial" charset="0"/>
      </a:defRPr>
    </a:lvl5pPr>
    <a:lvl6pPr marL="2286000" algn="l" defTabSz="914400" rtl="0" eaLnBrk="1" latinLnBrk="0" hangingPunct="1">
      <a:defRPr kern="1200">
        <a:solidFill>
          <a:schemeClr val="tx1"/>
        </a:solidFill>
        <a:latin typeface="Bookman Old Style" pitchFamily="18" charset="0"/>
        <a:ea typeface="+mn-ea"/>
        <a:cs typeface="Arial" charset="0"/>
      </a:defRPr>
    </a:lvl6pPr>
    <a:lvl7pPr marL="2743200" algn="l" defTabSz="914400" rtl="0" eaLnBrk="1" latinLnBrk="0" hangingPunct="1">
      <a:defRPr kern="1200">
        <a:solidFill>
          <a:schemeClr val="tx1"/>
        </a:solidFill>
        <a:latin typeface="Bookman Old Style" pitchFamily="18" charset="0"/>
        <a:ea typeface="+mn-ea"/>
        <a:cs typeface="Arial" charset="0"/>
      </a:defRPr>
    </a:lvl7pPr>
    <a:lvl8pPr marL="3200400" algn="l" defTabSz="914400" rtl="0" eaLnBrk="1" latinLnBrk="0" hangingPunct="1">
      <a:defRPr kern="1200">
        <a:solidFill>
          <a:schemeClr val="tx1"/>
        </a:solidFill>
        <a:latin typeface="Bookman Old Style" pitchFamily="18" charset="0"/>
        <a:ea typeface="+mn-ea"/>
        <a:cs typeface="Arial" charset="0"/>
      </a:defRPr>
    </a:lvl8pPr>
    <a:lvl9pPr marL="3657600" algn="l" defTabSz="914400" rtl="0" eaLnBrk="1" latinLnBrk="0" hangingPunct="1">
      <a:defRPr kern="1200">
        <a:solidFill>
          <a:schemeClr val="tx1"/>
        </a:solidFill>
        <a:latin typeface="Bookman Old Style"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91" d="100"/>
          <a:sy n="91" d="100"/>
        </p:scale>
        <p:origin x="-212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s-ES"/>
          </a:p>
        </p:txBody>
      </p:sp>
      <p:sp>
        <p:nvSpPr>
          <p:cNvPr id="583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s-E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583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s-ES"/>
          </a:p>
        </p:txBody>
      </p:sp>
      <p:sp>
        <p:nvSpPr>
          <p:cNvPr id="583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8C800CC-CA8B-470F-A837-3B43E87C1438}"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10"/>
          <p:cNvGrpSpPr>
            <a:grpSpLocks/>
          </p:cNvGrpSpPr>
          <p:nvPr/>
        </p:nvGrpSpPr>
        <p:grpSpPr bwMode="auto">
          <a:xfrm>
            <a:off x="381000" y="457200"/>
            <a:ext cx="8397875" cy="5562600"/>
            <a:chOff x="240" y="288"/>
            <a:chExt cx="5290" cy="3504"/>
          </a:xfrm>
        </p:grpSpPr>
        <p:sp>
          <p:nvSpPr>
            <p:cNvPr id="5" name="Rectangle 2"/>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p:spPr>
          <p:txBody>
            <a:bodyPr wrap="none" anchor="ctr"/>
            <a:lstStyle/>
            <a:p>
              <a:pPr algn="ctr">
                <a:defRPr/>
              </a:pPr>
              <a:endParaRPr lang="es-MX" sz="2400">
                <a:latin typeface="Times New Roman" pitchFamily="18" charset="0"/>
              </a:endParaRPr>
            </a:p>
          </p:txBody>
        </p:sp>
        <p:sp>
          <p:nvSpPr>
            <p:cNvPr id="6" name="Rectangle 8"/>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a:defRPr/>
              </a:pPr>
              <a:endParaRPr lang="es-MX" sz="2400">
                <a:latin typeface="Times New Roman" pitchFamily="18" charset="0"/>
              </a:endParaRPr>
            </a:p>
          </p:txBody>
        </p:sp>
        <p:sp>
          <p:nvSpPr>
            <p:cNvPr id="7" name="Line 9"/>
            <p:cNvSpPr>
              <a:spLocks noChangeShapeType="1"/>
            </p:cNvSpPr>
            <p:nvPr/>
          </p:nvSpPr>
          <p:spPr bwMode="auto">
            <a:xfrm>
              <a:off x="576" y="2256"/>
              <a:ext cx="4608" cy="0"/>
            </a:xfrm>
            <a:prstGeom prst="line">
              <a:avLst/>
            </a:prstGeom>
            <a:noFill/>
            <a:ln w="19050">
              <a:solidFill>
                <a:schemeClr val="accent2"/>
              </a:solidFill>
              <a:round/>
              <a:headEnd/>
              <a:tailEnd/>
            </a:ln>
            <a:effectLst/>
          </p:spPr>
          <p:txBody>
            <a:bodyPr wrap="none" anchor="ctr"/>
            <a:lstStyle/>
            <a:p>
              <a:pPr>
                <a:defRPr/>
              </a:pPr>
              <a:endParaRPr lang="es-MX"/>
            </a:p>
          </p:txBody>
        </p:sp>
      </p:grpSp>
      <p:sp>
        <p:nvSpPr>
          <p:cNvPr id="25603" name="Rectangle 3"/>
          <p:cNvSpPr>
            <a:spLocks noGrp="1" noChangeArrowheads="1"/>
          </p:cNvSpPr>
          <p:nvPr>
            <p:ph type="ctrTitle"/>
          </p:nvPr>
        </p:nvSpPr>
        <p:spPr>
          <a:xfrm>
            <a:off x="1219200" y="838200"/>
            <a:ext cx="6781800" cy="2559050"/>
          </a:xfrm>
        </p:spPr>
        <p:txBody>
          <a:bodyPr anchorCtr="1"/>
          <a:lstStyle>
            <a:lvl1pPr algn="ctr">
              <a:defRPr sz="6200"/>
            </a:lvl1pPr>
          </a:lstStyle>
          <a:p>
            <a:r>
              <a:rPr lang="es-ES"/>
              <a:t>Haga clic para cambiar el estilo de título	</a:t>
            </a:r>
          </a:p>
        </p:txBody>
      </p:sp>
      <p:sp>
        <p:nvSpPr>
          <p:cNvPr id="25604" name="Rectangle 4"/>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r>
              <a:rPr lang="es-ES"/>
              <a:t>Haga clic para modificar el estilo de subtítulo del patrón</a:t>
            </a:r>
          </a:p>
        </p:txBody>
      </p:sp>
      <p:sp>
        <p:nvSpPr>
          <p:cNvPr id="8" name="Rectangle 5"/>
          <p:cNvSpPr>
            <a:spLocks noGrp="1" noChangeArrowheads="1"/>
          </p:cNvSpPr>
          <p:nvPr>
            <p:ph type="dt" sz="half" idx="10"/>
          </p:nvPr>
        </p:nvSpPr>
        <p:spPr>
          <a:xfrm>
            <a:off x="536575" y="6248400"/>
            <a:ext cx="2054225" cy="457200"/>
          </a:xfrm>
        </p:spPr>
        <p:txBody>
          <a:bodyPr/>
          <a:lstStyle>
            <a:lvl1pPr>
              <a:defRPr/>
            </a:lvl1pPr>
          </a:lstStyle>
          <a:p>
            <a:pPr>
              <a:defRPr/>
            </a:pPr>
            <a:endParaRPr lang="es-ES"/>
          </a:p>
        </p:txBody>
      </p:sp>
      <p:sp>
        <p:nvSpPr>
          <p:cNvPr id="9" name="Rectangle 6"/>
          <p:cNvSpPr>
            <a:spLocks noGrp="1" noChangeArrowheads="1"/>
          </p:cNvSpPr>
          <p:nvPr>
            <p:ph type="ftr" sz="quarter" idx="11"/>
          </p:nvPr>
        </p:nvSpPr>
        <p:spPr>
          <a:xfrm>
            <a:off x="3251200" y="6248400"/>
            <a:ext cx="2887663" cy="457200"/>
          </a:xfrm>
        </p:spPr>
        <p:txBody>
          <a:bodyPr/>
          <a:lstStyle>
            <a:lvl1pPr>
              <a:defRPr/>
            </a:lvl1pPr>
          </a:lstStyle>
          <a:p>
            <a:pPr>
              <a:defRPr/>
            </a:pPr>
            <a:endParaRPr lang="es-ES"/>
          </a:p>
        </p:txBody>
      </p:sp>
      <p:sp>
        <p:nvSpPr>
          <p:cNvPr id="10" name="Rectangle 7"/>
          <p:cNvSpPr>
            <a:spLocks noGrp="1" noChangeArrowheads="1"/>
          </p:cNvSpPr>
          <p:nvPr>
            <p:ph type="sldNum" sz="quarter" idx="12"/>
          </p:nvPr>
        </p:nvSpPr>
        <p:spPr>
          <a:xfrm>
            <a:off x="6788150" y="6257925"/>
            <a:ext cx="1905000" cy="457200"/>
          </a:xfrm>
        </p:spPr>
        <p:txBody>
          <a:bodyPr/>
          <a:lstStyle>
            <a:lvl1pPr>
              <a:defRPr/>
            </a:lvl1pPr>
          </a:lstStyle>
          <a:p>
            <a:pPr>
              <a:defRPr/>
            </a:pPr>
            <a:fld id="{0614B0EB-32A8-4187-B8E9-A00101329911}"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5EA09AC0-B518-4729-A080-3614AF24E454}"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48450" y="473075"/>
            <a:ext cx="2038350" cy="53943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33400" y="473075"/>
            <a:ext cx="5962650" cy="53943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7AE263E6-A335-43C8-B0DE-4B54DB11237A}"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9B6ECFD6-4BC7-44A2-8DC7-9CA2DA47121A}"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FF595CC1-C183-4CA6-B0ED-E1192ED6B081}"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16E47648-2656-4805-BE9E-443DC2763224}"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6"/>
          <p:cNvSpPr>
            <a:spLocks noGrp="1" noChangeArrowheads="1"/>
          </p:cNvSpPr>
          <p:nvPr>
            <p:ph type="dt" sz="half" idx="10"/>
          </p:nvPr>
        </p:nvSpPr>
        <p:spPr>
          <a:ln/>
        </p:spPr>
        <p:txBody>
          <a:bodyPr/>
          <a:lstStyle>
            <a:lvl1pPr>
              <a:defRPr/>
            </a:lvl1pPr>
          </a:lstStyle>
          <a:p>
            <a:pPr>
              <a:defRPr/>
            </a:pPr>
            <a:endParaRPr lang="es-ES"/>
          </a:p>
        </p:txBody>
      </p:sp>
      <p:sp>
        <p:nvSpPr>
          <p:cNvPr id="8" name="Rectangle 7"/>
          <p:cNvSpPr>
            <a:spLocks noGrp="1" noChangeArrowheads="1"/>
          </p:cNvSpPr>
          <p:nvPr>
            <p:ph type="ftr" sz="quarter" idx="11"/>
          </p:nvPr>
        </p:nvSpPr>
        <p:spPr>
          <a:ln/>
        </p:spPr>
        <p:txBody>
          <a:bodyPr/>
          <a:lstStyle>
            <a:lvl1pPr>
              <a:defRPr/>
            </a:lvl1pPr>
          </a:lstStyle>
          <a:p>
            <a:pPr>
              <a:defRPr/>
            </a:pPr>
            <a:endParaRPr lang="es-ES"/>
          </a:p>
        </p:txBody>
      </p:sp>
      <p:sp>
        <p:nvSpPr>
          <p:cNvPr id="9" name="Rectangle 8"/>
          <p:cNvSpPr>
            <a:spLocks noGrp="1" noChangeArrowheads="1"/>
          </p:cNvSpPr>
          <p:nvPr>
            <p:ph type="sldNum" sz="quarter" idx="12"/>
          </p:nvPr>
        </p:nvSpPr>
        <p:spPr>
          <a:ln/>
        </p:spPr>
        <p:txBody>
          <a:bodyPr/>
          <a:lstStyle>
            <a:lvl1pPr>
              <a:defRPr/>
            </a:lvl1pPr>
          </a:lstStyle>
          <a:p>
            <a:pPr>
              <a:defRPr/>
            </a:pPr>
            <a:fld id="{470E5224-94F2-43DC-BE9D-1BC5BB093AFA}"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6"/>
          <p:cNvSpPr>
            <a:spLocks noGrp="1" noChangeArrowheads="1"/>
          </p:cNvSpPr>
          <p:nvPr>
            <p:ph type="dt" sz="half" idx="10"/>
          </p:nvPr>
        </p:nvSpPr>
        <p:spPr>
          <a:ln/>
        </p:spPr>
        <p:txBody>
          <a:bodyPr/>
          <a:lstStyle>
            <a:lvl1pPr>
              <a:defRPr/>
            </a:lvl1pPr>
          </a:lstStyle>
          <a:p>
            <a:pPr>
              <a:defRPr/>
            </a:pPr>
            <a:endParaRPr lang="es-ES"/>
          </a:p>
        </p:txBody>
      </p:sp>
      <p:sp>
        <p:nvSpPr>
          <p:cNvPr id="4" name="Rectangle 7"/>
          <p:cNvSpPr>
            <a:spLocks noGrp="1" noChangeArrowheads="1"/>
          </p:cNvSpPr>
          <p:nvPr>
            <p:ph type="ftr" sz="quarter" idx="11"/>
          </p:nvPr>
        </p:nvSpPr>
        <p:spPr>
          <a:ln/>
        </p:spPr>
        <p:txBody>
          <a:bodyPr/>
          <a:lstStyle>
            <a:lvl1pPr>
              <a:defRPr/>
            </a:lvl1pPr>
          </a:lstStyle>
          <a:p>
            <a:pPr>
              <a:defRPr/>
            </a:pPr>
            <a:endParaRPr lang="es-ES"/>
          </a:p>
        </p:txBody>
      </p:sp>
      <p:sp>
        <p:nvSpPr>
          <p:cNvPr id="5" name="Rectangle 8"/>
          <p:cNvSpPr>
            <a:spLocks noGrp="1" noChangeArrowheads="1"/>
          </p:cNvSpPr>
          <p:nvPr>
            <p:ph type="sldNum" sz="quarter" idx="12"/>
          </p:nvPr>
        </p:nvSpPr>
        <p:spPr>
          <a:ln/>
        </p:spPr>
        <p:txBody>
          <a:bodyPr/>
          <a:lstStyle>
            <a:lvl1pPr>
              <a:defRPr/>
            </a:lvl1pPr>
          </a:lstStyle>
          <a:p>
            <a:pPr>
              <a:defRPr/>
            </a:pPr>
            <a:fld id="{131C4F81-2902-463D-9563-3856AE42E5EE}"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s-ES"/>
          </a:p>
        </p:txBody>
      </p:sp>
      <p:sp>
        <p:nvSpPr>
          <p:cNvPr id="3" name="Rectangle 7"/>
          <p:cNvSpPr>
            <a:spLocks noGrp="1" noChangeArrowheads="1"/>
          </p:cNvSpPr>
          <p:nvPr>
            <p:ph type="ftr" sz="quarter" idx="11"/>
          </p:nvPr>
        </p:nvSpPr>
        <p:spPr>
          <a:ln/>
        </p:spPr>
        <p:txBody>
          <a:bodyPr/>
          <a:lstStyle>
            <a:lvl1pPr>
              <a:defRPr/>
            </a:lvl1pPr>
          </a:lstStyle>
          <a:p>
            <a:pPr>
              <a:defRPr/>
            </a:pPr>
            <a:endParaRPr lang="es-ES"/>
          </a:p>
        </p:txBody>
      </p:sp>
      <p:sp>
        <p:nvSpPr>
          <p:cNvPr id="4" name="Rectangle 8"/>
          <p:cNvSpPr>
            <a:spLocks noGrp="1" noChangeArrowheads="1"/>
          </p:cNvSpPr>
          <p:nvPr>
            <p:ph type="sldNum" sz="quarter" idx="12"/>
          </p:nvPr>
        </p:nvSpPr>
        <p:spPr>
          <a:ln/>
        </p:spPr>
        <p:txBody>
          <a:bodyPr/>
          <a:lstStyle>
            <a:lvl1pPr>
              <a:defRPr/>
            </a:lvl1pPr>
          </a:lstStyle>
          <a:p>
            <a:pPr>
              <a:defRPr/>
            </a:pPr>
            <a:fld id="{5761F99C-2DA7-4923-A62A-CAE1ABB180F9}"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E403322B-A906-40EC-BC68-73C42780E412}"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D6AA244B-9627-4807-AF79-AD82F599145B}"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8"/>
          <p:cNvGrpSpPr>
            <a:grpSpLocks/>
          </p:cNvGrpSpPr>
          <p:nvPr/>
        </p:nvGrpSpPr>
        <p:grpSpPr bwMode="auto">
          <a:xfrm>
            <a:off x="228600" y="228600"/>
            <a:ext cx="8686800" cy="5943600"/>
            <a:chOff x="144" y="144"/>
            <a:chExt cx="5472" cy="3744"/>
          </a:xfrm>
        </p:grpSpPr>
        <p:sp>
          <p:nvSpPr>
            <p:cNvPr id="24578" name="Rectangle 2"/>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p:spPr>
          <p:txBody>
            <a:bodyPr wrap="none" anchor="ctr"/>
            <a:lstStyle/>
            <a:p>
              <a:pPr algn="ctr">
                <a:defRPr/>
              </a:pPr>
              <a:endParaRPr lang="es-MX" sz="2400">
                <a:latin typeface="Times New Roman" pitchFamily="18" charset="0"/>
              </a:endParaRPr>
            </a:p>
          </p:txBody>
        </p:sp>
        <p:sp>
          <p:nvSpPr>
            <p:cNvPr id="24579" name="Rectangle 3"/>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p:spPr>
          <p:txBody>
            <a:bodyPr wrap="none" anchor="ctr"/>
            <a:lstStyle/>
            <a:p>
              <a:pPr algn="ctr">
                <a:defRPr/>
              </a:pPr>
              <a:endParaRPr lang="es-MX" sz="2400">
                <a:latin typeface="Times New Roman" pitchFamily="18" charset="0"/>
              </a:endParaRPr>
            </a:p>
          </p:txBody>
        </p:sp>
        <p:sp>
          <p:nvSpPr>
            <p:cNvPr id="24585" name="Line 9"/>
            <p:cNvSpPr>
              <a:spLocks noChangeShapeType="1"/>
            </p:cNvSpPr>
            <p:nvPr/>
          </p:nvSpPr>
          <p:spPr bwMode="auto">
            <a:xfrm>
              <a:off x="336" y="1092"/>
              <a:ext cx="5136" cy="0"/>
            </a:xfrm>
            <a:prstGeom prst="line">
              <a:avLst/>
            </a:prstGeom>
            <a:noFill/>
            <a:ln w="12700">
              <a:solidFill>
                <a:schemeClr val="accent2"/>
              </a:solidFill>
              <a:round/>
              <a:headEnd/>
              <a:tailEnd/>
            </a:ln>
            <a:effectLst/>
          </p:spPr>
          <p:txBody>
            <a:bodyPr/>
            <a:lstStyle/>
            <a:p>
              <a:pPr>
                <a:defRPr/>
              </a:pPr>
              <a:endParaRPr lang="es-MX"/>
            </a:p>
          </p:txBody>
        </p:sp>
      </p:grpSp>
      <p:sp>
        <p:nvSpPr>
          <p:cNvPr id="1027" name="Rectangle 4"/>
          <p:cNvSpPr>
            <a:spLocks noGrp="1" noChangeArrowheads="1"/>
          </p:cNvSpPr>
          <p:nvPr>
            <p:ph type="title"/>
          </p:nvPr>
        </p:nvSpPr>
        <p:spPr bwMode="auto">
          <a:xfrm>
            <a:off x="533400" y="473075"/>
            <a:ext cx="8153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1028" name="Rectangle 5"/>
          <p:cNvSpPr>
            <a:spLocks noGrp="1" noChangeArrowheads="1"/>
          </p:cNvSpPr>
          <p:nvPr>
            <p:ph type="body" idx="1"/>
          </p:nvPr>
        </p:nvSpPr>
        <p:spPr bwMode="auto">
          <a:xfrm>
            <a:off x="533400" y="1828800"/>
            <a:ext cx="81534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4582" name="Rectangle 6"/>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atin typeface="+mn-lt"/>
              </a:defRPr>
            </a:lvl1pPr>
          </a:lstStyle>
          <a:p>
            <a:pPr>
              <a:defRPr/>
            </a:pPr>
            <a:endParaRPr lang="es-ES"/>
          </a:p>
        </p:txBody>
      </p:sp>
      <p:sp>
        <p:nvSpPr>
          <p:cNvPr id="24583" name="Rectangle 7"/>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latin typeface="+mn-lt"/>
              </a:defRPr>
            </a:lvl1pPr>
          </a:lstStyle>
          <a:p>
            <a:pPr>
              <a:defRPr/>
            </a:pPr>
            <a:endParaRPr lang="es-ES"/>
          </a:p>
        </p:txBody>
      </p:sp>
      <p:sp>
        <p:nvSpPr>
          <p:cNvPr id="24584" name="Rectangle 8"/>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atin typeface="+mn-lt"/>
              </a:defRPr>
            </a:lvl1pPr>
          </a:lstStyle>
          <a:p>
            <a:pPr>
              <a:defRPr/>
            </a:pPr>
            <a:fld id="{C5CB760F-10EB-4825-A2C2-C45449E99E74}" type="slidenum">
              <a:rPr lang="es-ES"/>
              <a:pPr>
                <a:defRPr/>
              </a:pPr>
              <a:t>‹Nº›</a:t>
            </a:fld>
            <a:endParaRPr lang="es-ES"/>
          </a:p>
        </p:txBody>
      </p:sp>
    </p:spTree>
  </p:cSld>
  <p:clrMap bg1="dk2" tx1="lt1" bg2="dk1" tx2="lt2" accent1="accent1" accent2="accent2" accent3="accent3" accent4="accent4" accent5="accent5" accent6="accent6" hlink="hlink" folHlink="folHlink"/>
  <p:sldLayoutIdLst>
    <p:sldLayoutId id="2147483694"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0" fontAlgn="base" hangingPunct="0">
        <a:lnSpc>
          <a:spcPct val="80000"/>
        </a:lnSpc>
        <a:spcBef>
          <a:spcPct val="0"/>
        </a:spcBef>
        <a:spcAft>
          <a:spcPct val="0"/>
        </a:spcAft>
        <a:defRPr sz="4400">
          <a:solidFill>
            <a:schemeClr val="tx2"/>
          </a:solidFill>
          <a:latin typeface="+mj-lt"/>
          <a:ea typeface="+mj-ea"/>
          <a:cs typeface="+mj-cs"/>
        </a:defRPr>
      </a:lvl1pPr>
      <a:lvl2pPr algn="l" rtl="0" eaLnBrk="0" fontAlgn="base" hangingPunct="0">
        <a:lnSpc>
          <a:spcPct val="80000"/>
        </a:lnSpc>
        <a:spcBef>
          <a:spcPct val="0"/>
        </a:spcBef>
        <a:spcAft>
          <a:spcPct val="0"/>
        </a:spcAft>
        <a:defRPr sz="4400">
          <a:solidFill>
            <a:schemeClr val="tx2"/>
          </a:solidFill>
          <a:latin typeface="Times New Roman" pitchFamily="18" charset="0"/>
          <a:cs typeface="Arial" charset="0"/>
        </a:defRPr>
      </a:lvl2pPr>
      <a:lvl3pPr algn="l" rtl="0" eaLnBrk="0" fontAlgn="base" hangingPunct="0">
        <a:lnSpc>
          <a:spcPct val="80000"/>
        </a:lnSpc>
        <a:spcBef>
          <a:spcPct val="0"/>
        </a:spcBef>
        <a:spcAft>
          <a:spcPct val="0"/>
        </a:spcAft>
        <a:defRPr sz="4400">
          <a:solidFill>
            <a:schemeClr val="tx2"/>
          </a:solidFill>
          <a:latin typeface="Times New Roman" pitchFamily="18" charset="0"/>
          <a:cs typeface="Arial" charset="0"/>
        </a:defRPr>
      </a:lvl3pPr>
      <a:lvl4pPr algn="l" rtl="0" eaLnBrk="0" fontAlgn="base" hangingPunct="0">
        <a:lnSpc>
          <a:spcPct val="80000"/>
        </a:lnSpc>
        <a:spcBef>
          <a:spcPct val="0"/>
        </a:spcBef>
        <a:spcAft>
          <a:spcPct val="0"/>
        </a:spcAft>
        <a:defRPr sz="4400">
          <a:solidFill>
            <a:schemeClr val="tx2"/>
          </a:solidFill>
          <a:latin typeface="Times New Roman" pitchFamily="18" charset="0"/>
          <a:cs typeface="Arial" charset="0"/>
        </a:defRPr>
      </a:lvl4pPr>
      <a:lvl5pPr algn="l" rtl="0" eaLnBrk="0" fontAlgn="base" hangingPunct="0">
        <a:lnSpc>
          <a:spcPct val="80000"/>
        </a:lnSpc>
        <a:spcBef>
          <a:spcPct val="0"/>
        </a:spcBef>
        <a:spcAft>
          <a:spcPct val="0"/>
        </a:spcAft>
        <a:defRPr sz="4400">
          <a:solidFill>
            <a:schemeClr val="tx2"/>
          </a:solidFill>
          <a:latin typeface="Times New Roman" pitchFamily="18" charset="0"/>
          <a:cs typeface="Arial" charset="0"/>
        </a:defRPr>
      </a:lvl5pPr>
      <a:lvl6pPr marL="457200" algn="l" rtl="0" fontAlgn="base">
        <a:lnSpc>
          <a:spcPct val="80000"/>
        </a:lnSpc>
        <a:spcBef>
          <a:spcPct val="0"/>
        </a:spcBef>
        <a:spcAft>
          <a:spcPct val="0"/>
        </a:spcAft>
        <a:defRPr sz="4400">
          <a:solidFill>
            <a:schemeClr val="tx2"/>
          </a:solidFill>
          <a:latin typeface="Times New Roman" pitchFamily="18" charset="0"/>
          <a:cs typeface="Arial" charset="0"/>
        </a:defRPr>
      </a:lvl6pPr>
      <a:lvl7pPr marL="914400" algn="l" rtl="0" fontAlgn="base">
        <a:lnSpc>
          <a:spcPct val="80000"/>
        </a:lnSpc>
        <a:spcBef>
          <a:spcPct val="0"/>
        </a:spcBef>
        <a:spcAft>
          <a:spcPct val="0"/>
        </a:spcAft>
        <a:defRPr sz="4400">
          <a:solidFill>
            <a:schemeClr val="tx2"/>
          </a:solidFill>
          <a:latin typeface="Times New Roman" pitchFamily="18" charset="0"/>
          <a:cs typeface="Arial" charset="0"/>
        </a:defRPr>
      </a:lvl7pPr>
      <a:lvl8pPr marL="1371600" algn="l" rtl="0" fontAlgn="base">
        <a:lnSpc>
          <a:spcPct val="80000"/>
        </a:lnSpc>
        <a:spcBef>
          <a:spcPct val="0"/>
        </a:spcBef>
        <a:spcAft>
          <a:spcPct val="0"/>
        </a:spcAft>
        <a:defRPr sz="4400">
          <a:solidFill>
            <a:schemeClr val="tx2"/>
          </a:solidFill>
          <a:latin typeface="Times New Roman" pitchFamily="18" charset="0"/>
          <a:cs typeface="Arial" charset="0"/>
        </a:defRPr>
      </a:lvl8pPr>
      <a:lvl9pPr marL="1828800" algn="l" rtl="0" fontAlgn="base">
        <a:lnSpc>
          <a:spcPct val="80000"/>
        </a:lnSpc>
        <a:spcBef>
          <a:spcPct val="0"/>
        </a:spcBef>
        <a:spcAft>
          <a:spcPct val="0"/>
        </a:spcAft>
        <a:defRPr sz="44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itchFamily="2" charset="2"/>
        <a:buChar char="n"/>
        <a:defRPr sz="26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pPr eaLnBrk="1" hangingPunct="1"/>
            <a:r>
              <a:rPr lang="es-ES" sz="3200" dirty="0" smtClean="0">
                <a:latin typeface="Bookman Old Style" pitchFamily="18" charset="0"/>
              </a:rPr>
              <a:t>Aspectos jurídicos, legales y normativos de la muerte</a:t>
            </a:r>
            <a:br>
              <a:rPr lang="es-ES" sz="3200" dirty="0" smtClean="0">
                <a:latin typeface="Bookman Old Style" pitchFamily="18" charset="0"/>
              </a:rPr>
            </a:br>
            <a:r>
              <a:rPr lang="es-ES" sz="2400" dirty="0" smtClean="0">
                <a:latin typeface="Bookman Old Style" pitchFamily="18" charset="0"/>
              </a:rPr>
              <a:t>Hospital 20 de noviembre</a:t>
            </a:r>
            <a:br>
              <a:rPr lang="es-ES" sz="2400" dirty="0" smtClean="0">
                <a:latin typeface="Bookman Old Style" pitchFamily="18" charset="0"/>
              </a:rPr>
            </a:br>
            <a:r>
              <a:rPr lang="es-ES" sz="2400" dirty="0" smtClean="0">
                <a:latin typeface="Bookman Old Style" pitchFamily="18" charset="0"/>
              </a:rPr>
              <a:t>Ciudad de México</a:t>
            </a:r>
          </a:p>
        </p:txBody>
      </p:sp>
      <p:sp>
        <p:nvSpPr>
          <p:cNvPr id="52227" name="Rectangle 3"/>
          <p:cNvSpPr>
            <a:spLocks noGrp="1" noChangeArrowheads="1"/>
          </p:cNvSpPr>
          <p:nvPr>
            <p:ph type="subTitle" idx="1"/>
          </p:nvPr>
        </p:nvSpPr>
        <p:spPr/>
        <p:txBody>
          <a:bodyPr/>
          <a:lstStyle/>
          <a:p>
            <a:pPr eaLnBrk="1" hangingPunct="1"/>
            <a:r>
              <a:rPr lang="es-ES" dirty="0" smtClean="0">
                <a:latin typeface="Bookman Old Style" pitchFamily="18" charset="0"/>
              </a:rPr>
              <a:t>Por Alberto Patiño Reyes</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diamond(out)">
                                      <p:cBhvr>
                                        <p:cTn id="7" dur="2000"/>
                                        <p:tgtEl>
                                          <p:spTgt spid="52226"/>
                                        </p:tgtEl>
                                      </p:cBhvr>
                                    </p:animEffect>
                                  </p:childTnLst>
                                </p:cTn>
                              </p:par>
                              <p:par>
                                <p:cTn id="8" presetID="8" presetClass="entr" presetSubtype="32" fill="hold" grpId="0" nodeType="with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diamond(out)">
                                      <p:cBhvr>
                                        <p:cTn id="10" dur="20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a:t>
            </a:r>
            <a:r>
              <a:rPr lang="es-ES" sz="3200" dirty="0" smtClean="0">
                <a:latin typeface="Bookman Old Style" pitchFamily="18" charset="0"/>
              </a:rPr>
              <a:t> </a:t>
            </a:r>
            <a:r>
              <a:rPr lang="es-ES" sz="3200" dirty="0" smtClean="0"/>
              <a:t>La regulación jurídica de la muerte</a:t>
            </a:r>
            <a:br>
              <a:rPr lang="es-ES" sz="3200" dirty="0" smtClean="0"/>
            </a:br>
            <a:r>
              <a:rPr lang="es-ES" sz="3200" dirty="0" smtClean="0"/>
              <a:t>Especial referencia al criterio neurológico</a:t>
            </a:r>
            <a:r>
              <a:rPr lang="es-MX" sz="3200" dirty="0" smtClean="0"/>
              <a:t>  </a:t>
            </a:r>
            <a:endParaRPr lang="es-MX" sz="3200" dirty="0"/>
          </a:p>
        </p:txBody>
      </p:sp>
      <p:sp>
        <p:nvSpPr>
          <p:cNvPr id="3" name="2 Marcador de contenido"/>
          <p:cNvSpPr>
            <a:spLocks noGrp="1"/>
          </p:cNvSpPr>
          <p:nvPr>
            <p:ph idx="1"/>
          </p:nvPr>
        </p:nvSpPr>
        <p:spPr/>
        <p:txBody>
          <a:bodyPr/>
          <a:lstStyle/>
          <a:p>
            <a:pPr algn="just"/>
            <a:r>
              <a:rPr lang="es-MX" sz="2000" dirty="0" smtClean="0"/>
              <a:t>Empezaron a observarse fenómenos en que, a pesar de mantenerse niveles aceptables, así como el control sobre la composición química de la sangre, se manifestaba un daño irreversible a nivel encefálico. Esto rompió con la idea que rodeaba la determinación de la muerte desde siglos atrás (</a:t>
            </a:r>
            <a:r>
              <a:rPr lang="es-MX" sz="1600" dirty="0" smtClean="0"/>
              <a:t>concepción </a:t>
            </a:r>
            <a:r>
              <a:rPr lang="es-MX" sz="1600" dirty="0" err="1" smtClean="0"/>
              <a:t>cardiorrespiratoria</a:t>
            </a:r>
            <a:r>
              <a:rPr lang="es-MX" sz="1600" dirty="0" smtClean="0"/>
              <a:t> de la muerte: la parada cardíaca, la desaparición del pulso y de la respiración</a:t>
            </a:r>
            <a:r>
              <a:rPr lang="es-MX" sz="2000" dirty="0" smtClean="0"/>
              <a:t>) y obligó a un replanteamiento de los métodos para la certificación de la muerte.</a:t>
            </a:r>
          </a:p>
          <a:p>
            <a:pPr algn="just"/>
            <a:r>
              <a:rPr lang="es-MX" sz="2000" dirty="0" smtClean="0"/>
              <a:t>Hacia mediados del S. XX, gracias al empleo de técnicas de reanimación, las personas no muestran los signos de parada respiratoria y cardíaca. </a:t>
            </a:r>
          </a:p>
          <a:p>
            <a:pPr algn="just"/>
            <a:r>
              <a:rPr lang="es-MX" sz="2000" dirty="0" smtClean="0"/>
              <a:t>Se dio un paso conceptual importante: que es el cerebro y no el corazón, el órgano crítico cuyo fallo irreversible define </a:t>
            </a:r>
            <a:r>
              <a:rPr lang="es-MX" sz="2000" smtClean="0"/>
              <a:t>la muerte.</a:t>
            </a:r>
            <a:endParaRPr lang="es-MX"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 Diagnóstico neurológico de la muerte</a:t>
            </a:r>
            <a:endParaRPr lang="es-MX" sz="3200" dirty="0"/>
          </a:p>
        </p:txBody>
      </p:sp>
      <p:sp>
        <p:nvSpPr>
          <p:cNvPr id="3" name="2 Marcador de contenido"/>
          <p:cNvSpPr>
            <a:spLocks noGrp="1"/>
          </p:cNvSpPr>
          <p:nvPr>
            <p:ph idx="1"/>
          </p:nvPr>
        </p:nvSpPr>
        <p:spPr/>
        <p:txBody>
          <a:bodyPr/>
          <a:lstStyle/>
          <a:p>
            <a:pPr algn="just"/>
            <a:r>
              <a:rPr lang="es-MX" sz="1800" dirty="0" smtClean="0"/>
              <a:t>Muerte cerebral: 1902, </a:t>
            </a:r>
            <a:r>
              <a:rPr lang="es-MX" sz="1600" i="1" dirty="0" smtClean="0"/>
              <a:t>Harvey CUSHING </a:t>
            </a:r>
            <a:r>
              <a:rPr lang="es-MX" sz="1600" dirty="0" smtClean="0"/>
              <a:t>describió un paciente, el cual después de sufrir detención espontánea de la respiración, fue mantenido con asistencia respiratoria durante 23 horas</a:t>
            </a:r>
            <a:r>
              <a:rPr lang="es-MX" sz="1800" dirty="0" smtClean="0"/>
              <a:t>.</a:t>
            </a:r>
          </a:p>
          <a:p>
            <a:pPr algn="just"/>
            <a:r>
              <a:rPr lang="es-MX" sz="1600" dirty="0" smtClean="0"/>
              <a:t>En la literatura la muerte cerebral aparece en 1958 en la literatura “Muerte del sistema nervioso central” de </a:t>
            </a:r>
            <a:r>
              <a:rPr lang="es-MX" sz="1600" i="1" dirty="0" smtClean="0"/>
              <a:t>DESCOTES y JOUVET.</a:t>
            </a:r>
          </a:p>
          <a:p>
            <a:pPr algn="just"/>
            <a:r>
              <a:rPr lang="es-MX" sz="1800" dirty="0" smtClean="0"/>
              <a:t>1959 grupo de especialistas franceses, observaron cuerpos humanos que mantenían funciones </a:t>
            </a:r>
            <a:r>
              <a:rPr lang="es-MX" sz="1800" dirty="0" err="1" smtClean="0"/>
              <a:t>cardiorrespiratorias</a:t>
            </a:r>
            <a:r>
              <a:rPr lang="es-MX" sz="1800" dirty="0" smtClean="0"/>
              <a:t> gracias a la necesaria asistencia de un respirador y de otras medidas de reanimación circulatoria, no había evidencia ni indicio alguno de función cerebral ni clínica ni </a:t>
            </a:r>
            <a:r>
              <a:rPr lang="es-MX" sz="1800" dirty="0" err="1" smtClean="0"/>
              <a:t>paraclínicamente</a:t>
            </a:r>
            <a:r>
              <a:rPr lang="es-MX" sz="1800" dirty="0" smtClean="0"/>
              <a:t> (</a:t>
            </a:r>
            <a:r>
              <a:rPr lang="es-MX" sz="1600" dirty="0" smtClean="0"/>
              <a:t>silencio electrónico cerebral). </a:t>
            </a:r>
            <a:r>
              <a:rPr lang="es-MX" sz="1800" dirty="0" smtClean="0"/>
              <a:t>Concluyeron que los pacientes tenían daño permanente e irreversible de funciones cerebrales.</a:t>
            </a:r>
          </a:p>
          <a:p>
            <a:pPr algn="just"/>
            <a:r>
              <a:rPr lang="es-MX" sz="1800" dirty="0" smtClean="0"/>
              <a:t>Se cuestionaba la validez de la metodología que atendía al cese de las funciones </a:t>
            </a:r>
            <a:r>
              <a:rPr lang="es-MX" sz="1800" dirty="0" err="1" smtClean="0"/>
              <a:t>cardiorrespiratorias</a:t>
            </a:r>
            <a:r>
              <a:rPr lang="es-MX" sz="1800" dirty="0" smtClean="0"/>
              <a:t>. A partir de ahí la muerte se relacionó con el cese irreversible de funciones cerebrales.</a:t>
            </a:r>
            <a:endParaRPr lang="es-MX"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 Diagnóstico neurológico de la muerte</a:t>
            </a:r>
            <a:endParaRPr lang="es-MX" sz="3200" dirty="0"/>
          </a:p>
        </p:txBody>
      </p:sp>
      <p:sp>
        <p:nvSpPr>
          <p:cNvPr id="3" name="2 Marcador de contenido"/>
          <p:cNvSpPr>
            <a:spLocks noGrp="1"/>
          </p:cNvSpPr>
          <p:nvPr>
            <p:ph idx="1"/>
          </p:nvPr>
        </p:nvSpPr>
        <p:spPr/>
        <p:txBody>
          <a:bodyPr/>
          <a:lstStyle/>
          <a:p>
            <a:pPr algn="just"/>
            <a:r>
              <a:rPr lang="es-MX" sz="2000" dirty="0" smtClean="0"/>
              <a:t>Con los progresos de reanimación cardíaca y respiratoria, aparecieron enfermos con lesiones irreversibles, pero no totales, del encéfalo, que evolucionaban a estados de coma crónico o estado vegetativo persistente.</a:t>
            </a:r>
          </a:p>
          <a:p>
            <a:pPr algn="just"/>
            <a:r>
              <a:rPr lang="es-MX" sz="2000" dirty="0" smtClean="0"/>
              <a:t>Surgió necesidad de determinar la diferencia entre las lesiones totales e irreversibles del encéfalo (</a:t>
            </a:r>
            <a:r>
              <a:rPr lang="es-MX" sz="1600" dirty="0" smtClean="0"/>
              <a:t>cerebro y tronco cerebral) </a:t>
            </a:r>
            <a:r>
              <a:rPr lang="es-MX" sz="2000" dirty="0" smtClean="0"/>
              <a:t>y las lesiones también irreversibles pero no totales del encéfalo. La frontera entre la vida y la muerte, el punto de no retorno, tuvo que ser definido con toda precisión.</a:t>
            </a:r>
          </a:p>
          <a:p>
            <a:pPr algn="just"/>
            <a:r>
              <a:rPr lang="es-MX" sz="2000" dirty="0" smtClean="0"/>
              <a:t>A ello se une el avance de la </a:t>
            </a:r>
            <a:r>
              <a:rPr lang="es-MX" sz="2000" dirty="0" err="1" smtClean="0"/>
              <a:t>trasplantología</a:t>
            </a:r>
            <a:r>
              <a:rPr lang="es-MX" sz="2000" dirty="0" smtClean="0"/>
              <a:t> y la importancia de utilización de órganos vitales provenientes de cadáveres. En los 50´s iniciaron trasplantes de riñones provenientes de cadáveres. En 1967 el primer trasplante de corazón (</a:t>
            </a:r>
            <a:r>
              <a:rPr lang="es-MX" sz="1600" dirty="0" smtClean="0"/>
              <a:t>BARNARD) en Sudáfrica.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 Diagnóstico neurológico de la muerte</a:t>
            </a:r>
            <a:endParaRPr lang="es-MX" sz="3200" dirty="0"/>
          </a:p>
        </p:txBody>
      </p:sp>
      <p:sp>
        <p:nvSpPr>
          <p:cNvPr id="3" name="2 Marcador de contenido"/>
          <p:cNvSpPr>
            <a:spLocks noGrp="1"/>
          </p:cNvSpPr>
          <p:nvPr>
            <p:ph idx="1"/>
          </p:nvPr>
        </p:nvSpPr>
        <p:spPr/>
        <p:txBody>
          <a:bodyPr/>
          <a:lstStyle/>
          <a:p>
            <a:pPr algn="just"/>
            <a:r>
              <a:rPr lang="es-MX" sz="2000" dirty="0" smtClean="0"/>
              <a:t>El diagnóstico neurológico de la muerte, por tanto, se convirtió en fuente importante para el éxito de la </a:t>
            </a:r>
            <a:r>
              <a:rPr lang="es-MX" sz="2000" dirty="0" err="1" smtClean="0"/>
              <a:t>trasplantología</a:t>
            </a:r>
            <a:r>
              <a:rPr lang="es-MX" sz="2000" dirty="0" smtClean="0"/>
              <a:t>.</a:t>
            </a:r>
          </a:p>
          <a:p>
            <a:pPr algn="just"/>
            <a:r>
              <a:rPr lang="es-MX" sz="1800" dirty="0" smtClean="0"/>
              <a:t>El diagnosticar la muerte del ser humano en una fase primaria del proceso degenerativo de las estructuras orgánicas del cuerpo humano, garantiza el triunfo de los trasplantes, dada la celeridad con la que se extrae el órgano del dador (donante) una vez que se ha certificado la muerte de este, sin esperar a la falla </a:t>
            </a:r>
            <a:r>
              <a:rPr lang="es-MX" sz="1800" dirty="0" err="1" smtClean="0"/>
              <a:t>cardiorrespiratoria</a:t>
            </a:r>
            <a:r>
              <a:rPr lang="es-MX" sz="1800" dirty="0" smtClean="0"/>
              <a:t>, pues de hacerlo, el órgano vital no estaría apto para la implantación en el receptor.</a:t>
            </a:r>
          </a:p>
          <a:p>
            <a:pPr algn="just"/>
            <a:r>
              <a:rPr lang="es-MX" sz="1800" dirty="0" smtClean="0"/>
              <a:t>En 1968 el Comité de la </a:t>
            </a:r>
            <a:r>
              <a:rPr lang="es-MX" sz="1600" dirty="0" smtClean="0"/>
              <a:t>Facultad de Medicina de Harvard </a:t>
            </a:r>
            <a:r>
              <a:rPr lang="es-MX" sz="2000" dirty="0" smtClean="0"/>
              <a:t>formula primer criterios para la determinación de la muerte </a:t>
            </a:r>
            <a:r>
              <a:rPr lang="es-MX" sz="1400" dirty="0" smtClean="0"/>
              <a:t>(coma irreversible), </a:t>
            </a:r>
            <a:r>
              <a:rPr lang="es-MX" sz="1800" dirty="0" smtClean="0"/>
              <a:t>con base en un total y permanente daño encefálico: “muerte cerebral o encefálica”</a:t>
            </a:r>
            <a:r>
              <a:rPr lang="es-MX" sz="2000" dirty="0" smtClean="0"/>
              <a:t>.</a:t>
            </a:r>
            <a:r>
              <a:rPr lang="es-MX" sz="1600" dirty="0" smtClean="0"/>
              <a:t>(</a:t>
            </a:r>
            <a:r>
              <a:rPr lang="es-MX" sz="1400" dirty="0" smtClean="0"/>
              <a:t>Un órgano que no funcional y que no tiene posibilidades de funcionar otra vez debe considerarse, a efectos prácticos, muerto).</a:t>
            </a:r>
            <a:endParaRPr lang="es-MX"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 Diagnóstico neurológico de la muerte</a:t>
            </a:r>
            <a:endParaRPr lang="es-MX" sz="3200" dirty="0"/>
          </a:p>
        </p:txBody>
      </p:sp>
      <p:sp>
        <p:nvSpPr>
          <p:cNvPr id="3" name="2 Marcador de contenido"/>
          <p:cNvSpPr>
            <a:spLocks noGrp="1"/>
          </p:cNvSpPr>
          <p:nvPr>
            <p:ph idx="1"/>
          </p:nvPr>
        </p:nvSpPr>
        <p:spPr/>
        <p:txBody>
          <a:bodyPr/>
          <a:lstStyle/>
          <a:p>
            <a:pPr algn="just"/>
            <a:r>
              <a:rPr lang="es-MX" sz="2000" dirty="0" smtClean="0"/>
              <a:t>Representó una respuesta ético-médica a las posibilidades que abría la terapia intensiva, en primer orden la remoción de órganos para trasplantes </a:t>
            </a:r>
            <a:r>
              <a:rPr lang="es-MX" sz="1600" i="1" dirty="0" smtClean="0"/>
              <a:t>post-mortem.</a:t>
            </a:r>
          </a:p>
          <a:p>
            <a:pPr algn="just"/>
            <a:r>
              <a:rPr lang="es-MX" sz="1800" i="1" dirty="0" smtClean="0"/>
              <a:t>MOHANDAS Y CHOW, </a:t>
            </a:r>
            <a:r>
              <a:rPr lang="es-MX" sz="1800" dirty="0" smtClean="0"/>
              <a:t>1971 publicaron los “</a:t>
            </a:r>
            <a:r>
              <a:rPr lang="es-MX" sz="1800" i="1" dirty="0" smtClean="0"/>
              <a:t>criterios de Minnesota</a:t>
            </a:r>
            <a:r>
              <a:rPr lang="es-MX" sz="1800" dirty="0" smtClean="0"/>
              <a:t>” afirman que en pacientes que sufren una lesión intracraneal de etiología conocida e irreparable, el daño irreversible del tronco cerebral constituye el punto de no retorno (muerte encefálica sería así la muerte del tronco encefálico). Ese mismo año, Finlandia acepta los criterios neurológicos para diagnosticar la muerte.</a:t>
            </a:r>
          </a:p>
          <a:p>
            <a:pPr algn="just"/>
            <a:r>
              <a:rPr lang="es-MX" sz="1800" i="1" dirty="0" smtClean="0"/>
              <a:t>La Comisión del Presidente de Estados Unidos (1981)</a:t>
            </a:r>
            <a:r>
              <a:rPr lang="es-MX" sz="1800" dirty="0" smtClean="0"/>
              <a:t> estableció el “Acta uniforme sobre la determinación de la muerte” se considera que una persona está muerta cuando le ha sobrevenido bien el cese irreversible de todas las funciones respiratoria o circulatoria, o bien el cese irreversible de todas las funciones  cerebrales, incluyendo el tronco cerebral. (</a:t>
            </a:r>
            <a:r>
              <a:rPr lang="es-MX" sz="1400" dirty="0" smtClean="0"/>
              <a:t>defendió los dos criterios)</a:t>
            </a:r>
            <a:endParaRPr lang="es-MX" sz="1400"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a:t>
            </a:r>
            <a:r>
              <a:rPr lang="es-MX" sz="3200" dirty="0" smtClean="0"/>
              <a:t>. Diagnóstico neurológico de la muerte</a:t>
            </a:r>
            <a:endParaRPr lang="es-MX" sz="3200" dirty="0"/>
          </a:p>
        </p:txBody>
      </p:sp>
      <p:sp>
        <p:nvSpPr>
          <p:cNvPr id="3" name="2 Marcador de contenido"/>
          <p:cNvSpPr>
            <a:spLocks noGrp="1"/>
          </p:cNvSpPr>
          <p:nvPr>
            <p:ph idx="1"/>
          </p:nvPr>
        </p:nvSpPr>
        <p:spPr/>
        <p:txBody>
          <a:bodyPr/>
          <a:lstStyle/>
          <a:p>
            <a:pPr algn="just"/>
            <a:r>
              <a:rPr lang="es-MX" sz="2000" dirty="0" smtClean="0"/>
              <a:t>En resumen: la ciencia médica reconoce dos criterios determinativos de la muerte, tanto el </a:t>
            </a:r>
            <a:r>
              <a:rPr lang="es-MX" sz="2000" dirty="0" err="1" smtClean="0"/>
              <a:t>cardiorrespiratorio</a:t>
            </a:r>
            <a:r>
              <a:rPr lang="es-MX" sz="2000" dirty="0" smtClean="0"/>
              <a:t> o cardiopulmonar como el cerebral o encefálico.</a:t>
            </a:r>
          </a:p>
          <a:p>
            <a:pPr algn="just"/>
            <a:endParaRPr lang="es-MX" sz="2000" dirty="0" smtClean="0"/>
          </a:p>
          <a:p>
            <a:pPr algn="just"/>
            <a:r>
              <a:rPr lang="es-MX" sz="2000" dirty="0" smtClean="0"/>
              <a:t>Si bien, el criterio neurológico de muerte se va imponiendo en la actualidad, aún no se desecha el criterio que ha venido llamándose “tradicional”, a cuyo tenor se determina la muerte según parámetros cardiopulmonares</a:t>
            </a:r>
          </a:p>
          <a:p>
            <a:pPr algn="just"/>
            <a:r>
              <a:rPr lang="es-MX" sz="2000" dirty="0" smtClean="0"/>
              <a:t>No se trata de varios tipos de muerte, esta es una sola, aun cuando para su determinación puedan utilizarse varios criterios científicos.</a:t>
            </a:r>
          </a:p>
          <a:p>
            <a:pPr algn="just">
              <a:buNone/>
            </a:pPr>
            <a:endParaRPr lang="es-MX" sz="2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600" dirty="0" smtClean="0"/>
              <a:t>II. Muerte Clínica</a:t>
            </a:r>
            <a:endParaRPr lang="es-MX" sz="3600" dirty="0"/>
          </a:p>
        </p:txBody>
      </p:sp>
      <p:sp>
        <p:nvSpPr>
          <p:cNvPr id="3" name="2 Marcador de contenido"/>
          <p:cNvSpPr>
            <a:spLocks noGrp="1"/>
          </p:cNvSpPr>
          <p:nvPr>
            <p:ph idx="1"/>
          </p:nvPr>
        </p:nvSpPr>
        <p:spPr/>
        <p:txBody>
          <a:bodyPr/>
          <a:lstStyle/>
          <a:p>
            <a:pPr algn="just"/>
            <a:r>
              <a:rPr lang="es-MX" sz="2000" dirty="0" smtClean="0"/>
              <a:t>La última palabra del “final de la vida” es la “muerte”. Ambos términos suponen la existencia de un “viviente”, pero en nuestro contexto cultural se pueden referir a la vida humana en general o al proceso vital de un hombre concreto en particular.</a:t>
            </a:r>
          </a:p>
          <a:p>
            <a:pPr algn="just"/>
            <a:r>
              <a:rPr lang="es-MX" sz="2000" dirty="0" smtClean="0"/>
              <a:t>Desde un punto de vista médico, ante un paciente concreto, no es lo mismo “final de la vida” que la “muerte clínica”..</a:t>
            </a:r>
          </a:p>
          <a:p>
            <a:pPr algn="just">
              <a:buNone/>
            </a:pPr>
            <a:endParaRPr lang="es-MX" sz="2000" dirty="0" smtClean="0"/>
          </a:p>
          <a:p>
            <a:pPr algn="just">
              <a:buAutoNum type="alphaLcParenR"/>
            </a:pPr>
            <a:r>
              <a:rPr lang="es-MX" sz="1600" dirty="0" smtClean="0"/>
              <a:t>Muerte clínica: es el diagnóstico que un médico hace de la “muerte” de un paciente concreto, supone el reconocimiento en el paciente de un nuevo estado “el estar muerto”, consecuencias: firma de un parte de defunción, la retirada de la respiración asistida o la solicitud de donación de órganos.</a:t>
            </a:r>
          </a:p>
          <a:p>
            <a:pPr algn="just">
              <a:buAutoNum type="alphaLcParenR"/>
            </a:pPr>
            <a:r>
              <a:rPr lang="es-MX" sz="1600" dirty="0" smtClean="0"/>
              <a:t>Final de la vida: se refiere a un proceso asistencial de un paciente, con un pronóstico de situación evolutiva terminal, conlleva  una predicción de muerte próxima, permitiendo la consideración del estado terminal del proceso clínico.</a:t>
            </a:r>
          </a:p>
          <a:p>
            <a:endParaRPr lang="es-MX"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III. 	Tendencias sobre la regulación de la muerte en la legislación contemporánea</a:t>
            </a:r>
            <a:endParaRPr lang="es-MX" sz="3200" dirty="0"/>
          </a:p>
        </p:txBody>
      </p:sp>
      <p:sp>
        <p:nvSpPr>
          <p:cNvPr id="3" name="2 Marcador de contenido"/>
          <p:cNvSpPr>
            <a:spLocks noGrp="1"/>
          </p:cNvSpPr>
          <p:nvPr>
            <p:ph idx="1"/>
          </p:nvPr>
        </p:nvSpPr>
        <p:spPr/>
        <p:txBody>
          <a:bodyPr/>
          <a:lstStyle/>
          <a:p>
            <a:r>
              <a:rPr lang="es-MX" sz="1800" dirty="0" smtClean="0"/>
              <a:t>El dilema que enfrenta el Código Civil para el D.F</a:t>
            </a:r>
          </a:p>
          <a:p>
            <a:pPr>
              <a:buNone/>
            </a:pPr>
            <a:r>
              <a:rPr lang="es-MX" sz="2000" dirty="0" smtClean="0"/>
              <a:t>a) </a:t>
            </a:r>
            <a:r>
              <a:rPr lang="es-MX" sz="1800" dirty="0" smtClean="0"/>
              <a:t>Es un hecho jurídico;</a:t>
            </a:r>
          </a:p>
          <a:p>
            <a:pPr>
              <a:buNone/>
            </a:pPr>
            <a:r>
              <a:rPr lang="es-MX" sz="1800" dirty="0" smtClean="0"/>
              <a:t>b) Regulación de la muerte a través de sus efectos, en primer orden, la extinción de la persona física y, con ello, de la personalidad y de la capacidad jurídica (art. 22 de </a:t>
            </a:r>
            <a:r>
              <a:rPr lang="es-MX" sz="1800" dirty="0" err="1" smtClean="0"/>
              <a:t>Cc.</a:t>
            </a:r>
            <a:r>
              <a:rPr lang="es-MX" sz="1800" dirty="0" smtClean="0"/>
              <a:t>)</a:t>
            </a:r>
          </a:p>
          <a:p>
            <a:pPr algn="just">
              <a:buNone/>
            </a:pPr>
            <a:r>
              <a:rPr lang="es-MX" sz="1800" dirty="0" smtClean="0"/>
              <a:t>c) Ninguna inhumación se hará sin la autorización por escrito del juez del Registro Civil, quien para ello deberá asegurarse suficientemente del fallecimiento, con el certificado de defunción expedido por médico legalmente autorizado; (art. 117 </a:t>
            </a:r>
            <a:r>
              <a:rPr lang="es-MX" sz="1800" dirty="0" err="1" smtClean="0"/>
              <a:t>C.c</a:t>
            </a:r>
            <a:r>
              <a:rPr lang="es-MX" sz="1800" dirty="0" smtClean="0"/>
              <a:t>)</a:t>
            </a:r>
          </a:p>
          <a:p>
            <a:pPr algn="just">
              <a:buNone/>
            </a:pPr>
            <a:r>
              <a:rPr lang="es-MX" sz="1800" dirty="0" smtClean="0"/>
              <a:t>d) La inhumación o cremación deberá realizarse dentro de las 48 horas siguientes a la defunción, excepto en los casos de muerte considerada violenta, o por disposición contraria de autoridad competente</a:t>
            </a:r>
            <a:r>
              <a:rPr lang="es-MX" sz="2000" dirty="0" smtClean="0"/>
              <a:t>. (art. 117)</a:t>
            </a:r>
          </a:p>
          <a:p>
            <a:pPr algn="just">
              <a:buNone/>
            </a:pPr>
            <a:r>
              <a:rPr lang="es-MX" sz="2000" dirty="0" smtClean="0"/>
              <a:t>e) Certificado de defunción: </a:t>
            </a:r>
            <a:r>
              <a:rPr lang="es-MX" sz="1400" dirty="0" smtClean="0"/>
              <a:t>hace prueba de día, hora, lugar, sexo y causas del fallecimiento.</a:t>
            </a:r>
          </a:p>
          <a:p>
            <a:pPr>
              <a:buNone/>
            </a:pPr>
            <a:endParaRPr lang="es-MX" sz="2000" dirty="0" smtClean="0"/>
          </a:p>
          <a:p>
            <a:pPr marL="457200" indent="-457200">
              <a:buNone/>
            </a:pPr>
            <a:endParaRPr lang="es-MX"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III. Tendencias sobre la regulación de la muerte en la legislación contemporánea</a:t>
            </a:r>
            <a:endParaRPr lang="es-MX" sz="3200" dirty="0"/>
          </a:p>
        </p:txBody>
      </p:sp>
      <p:sp>
        <p:nvSpPr>
          <p:cNvPr id="3" name="2 Marcador de contenido"/>
          <p:cNvSpPr>
            <a:spLocks noGrp="1"/>
          </p:cNvSpPr>
          <p:nvPr>
            <p:ph idx="1"/>
          </p:nvPr>
        </p:nvSpPr>
        <p:spPr/>
        <p:txBody>
          <a:bodyPr/>
          <a:lstStyle/>
          <a:p>
            <a:pPr algn="just">
              <a:buFont typeface="Wingdings" pitchFamily="2" charset="2"/>
              <a:buChar char="§"/>
            </a:pPr>
            <a:r>
              <a:rPr lang="es-MX" sz="2000" u="sng" dirty="0" smtClean="0"/>
              <a:t>Actas de defunción</a:t>
            </a:r>
            <a:r>
              <a:rPr lang="es-MX" sz="2000" dirty="0" smtClean="0"/>
              <a:t>: </a:t>
            </a:r>
            <a:r>
              <a:rPr lang="es-MX" sz="1800" dirty="0" smtClean="0"/>
              <a:t>corresponde al Registro del Estado Civil, la función de garantizar la inscripción de los hechos y actos relacionados con el estado civil de las personas, dentro de los cuales figura la muerte (hecho jurídico). Se contendrán datos del certificado de defunción (</a:t>
            </a:r>
            <a:r>
              <a:rPr lang="es-MX" sz="1800" dirty="0" err="1" smtClean="0"/>
              <a:t>cdf</a:t>
            </a:r>
            <a:r>
              <a:rPr lang="es-MX" sz="1800" dirty="0" smtClean="0"/>
              <a:t>) (art. 118 )</a:t>
            </a:r>
          </a:p>
          <a:p>
            <a:pPr algn="just">
              <a:buFont typeface="Wingdings" pitchFamily="2" charset="2"/>
              <a:buChar char="§"/>
            </a:pPr>
            <a:r>
              <a:rPr lang="es-MX" sz="1600" dirty="0" smtClean="0"/>
              <a:t>Requisitos  de  </a:t>
            </a:r>
            <a:r>
              <a:rPr lang="es-MX" sz="1600" b="1" dirty="0" smtClean="0"/>
              <a:t>naturaleza documental </a:t>
            </a:r>
            <a:r>
              <a:rPr lang="es-MX" sz="1600" dirty="0" smtClean="0"/>
              <a:t>(art. 119)</a:t>
            </a:r>
          </a:p>
          <a:p>
            <a:pPr marL="457200" indent="-457200" algn="just">
              <a:buAutoNum type="alphaLcParenR"/>
            </a:pPr>
            <a:r>
              <a:rPr lang="es-MX" sz="1600" dirty="0" smtClean="0"/>
              <a:t>Nombre, apellido, edad, ocupación y domicilio que tuvo el difunto;</a:t>
            </a:r>
          </a:p>
          <a:p>
            <a:pPr marL="457200" indent="-457200" algn="just">
              <a:buAutoNum type="alphaLcParenR"/>
            </a:pPr>
            <a:r>
              <a:rPr lang="es-MX" sz="1600" dirty="0" smtClean="0"/>
              <a:t>El estado civil de este, y si era casado o viudo, el nombre y apellido de su cónyuge;</a:t>
            </a:r>
          </a:p>
          <a:p>
            <a:pPr marL="457200" indent="-457200" algn="just">
              <a:buAutoNum type="alphaLcParenR"/>
            </a:pPr>
            <a:r>
              <a:rPr lang="es-MX" sz="1200" dirty="0" smtClean="0"/>
              <a:t>Derogada;</a:t>
            </a:r>
          </a:p>
          <a:p>
            <a:pPr marL="457200" indent="-457200" algn="just">
              <a:buAutoNum type="alphaLcParenR"/>
            </a:pPr>
            <a:r>
              <a:rPr lang="es-MX" sz="1600" dirty="0" smtClean="0"/>
              <a:t>Los nombres de los padres del difunto si se supieren;</a:t>
            </a:r>
          </a:p>
          <a:p>
            <a:pPr marL="457200" indent="-457200" algn="just">
              <a:buAutoNum type="alphaLcParenR"/>
            </a:pPr>
            <a:r>
              <a:rPr lang="es-MX" sz="1600" dirty="0" smtClean="0"/>
              <a:t>La causa o enfermedad que originó el fallecimiento de acuerdo a la información contenida en el  </a:t>
            </a:r>
            <a:r>
              <a:rPr lang="es-MX" sz="1600" dirty="0" err="1" smtClean="0"/>
              <a:t>cdf</a:t>
            </a:r>
            <a:r>
              <a:rPr lang="es-MX" sz="1600" dirty="0" smtClean="0"/>
              <a:t>, y el lugar en el que se inhumará o </a:t>
            </a:r>
            <a:r>
              <a:rPr lang="es-MX" sz="1600" dirty="0" err="1" smtClean="0"/>
              <a:t>cremará</a:t>
            </a:r>
            <a:r>
              <a:rPr lang="es-MX" sz="1600" dirty="0" smtClean="0"/>
              <a:t> el cadáver.</a:t>
            </a:r>
          </a:p>
          <a:p>
            <a:pPr marL="457200" indent="-457200" algn="just">
              <a:buAutoNum type="alphaLcParenR"/>
            </a:pPr>
            <a:r>
              <a:rPr lang="es-MX" sz="1600" dirty="0" smtClean="0"/>
              <a:t>La hora de la muerte, e informes si fue muerte violenta, datos de la </a:t>
            </a:r>
            <a:r>
              <a:rPr lang="es-MX" sz="1200" dirty="0" smtClean="0"/>
              <a:t>Averiguación Previa del M.P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III. 	Tendencias sobre la regulación de la muerte en la legislación contemporánea</a:t>
            </a:r>
            <a:endParaRPr lang="es-MX" sz="3200" dirty="0"/>
          </a:p>
        </p:txBody>
      </p:sp>
      <p:sp>
        <p:nvSpPr>
          <p:cNvPr id="3" name="2 Marcador de contenido"/>
          <p:cNvSpPr>
            <a:spLocks noGrp="1"/>
          </p:cNvSpPr>
          <p:nvPr>
            <p:ph idx="1"/>
          </p:nvPr>
        </p:nvSpPr>
        <p:spPr/>
        <p:txBody>
          <a:bodyPr/>
          <a:lstStyle/>
          <a:p>
            <a:r>
              <a:rPr lang="es-MX" sz="1800" b="1" dirty="0" smtClean="0"/>
              <a:t>Naturaleza testifical </a:t>
            </a:r>
            <a:r>
              <a:rPr lang="es-MX" sz="1800" dirty="0" smtClean="0"/>
              <a:t>de las actas de defunción:</a:t>
            </a:r>
          </a:p>
          <a:p>
            <a:pPr>
              <a:buNone/>
            </a:pPr>
            <a:r>
              <a:rPr lang="es-MX" sz="1800" dirty="0" smtClean="0"/>
              <a:t>a) Que los testigos hayan visto el cadáver , lo hayan encontrado, sin que sea necesario que deban identificarlo.</a:t>
            </a:r>
          </a:p>
          <a:p>
            <a:pPr>
              <a:buNone/>
            </a:pPr>
            <a:r>
              <a:rPr lang="es-MX" sz="1800" dirty="0" smtClean="0"/>
              <a:t>b) Quien presencia la muerte llega a ver a la persona convertida en cadáver.</a:t>
            </a:r>
          </a:p>
          <a:p>
            <a:pPr algn="just">
              <a:buNone/>
            </a:pPr>
            <a:r>
              <a:rPr lang="es-MX" sz="1800" u="sng" dirty="0" smtClean="0"/>
              <a:t>Supuestos</a:t>
            </a:r>
            <a:r>
              <a:rPr lang="es-MX" sz="1800" dirty="0" smtClean="0"/>
              <a:t> (arts. 120, 122, 123, 124, 126 y 129)</a:t>
            </a:r>
          </a:p>
          <a:p>
            <a:pPr algn="just">
              <a:buAutoNum type="arabicParenR"/>
            </a:pPr>
            <a:r>
              <a:rPr lang="es-MX" sz="1800" dirty="0" smtClean="0"/>
              <a:t>Los que habiten en la casa en que ocurra el fallecimiento;</a:t>
            </a:r>
          </a:p>
          <a:p>
            <a:pPr algn="just">
              <a:buAutoNum type="arabicParenR"/>
            </a:pPr>
            <a:r>
              <a:rPr lang="es-MX" sz="1800" dirty="0" smtClean="0"/>
              <a:t>Los directores o administradores de los establecimientos de reclusión, hospitales, colegios o cualquiera otra casa de comunidad;</a:t>
            </a:r>
          </a:p>
          <a:p>
            <a:pPr algn="just">
              <a:buAutoNum type="arabicParenR"/>
            </a:pPr>
            <a:r>
              <a:rPr lang="es-MX" sz="1800" dirty="0" smtClean="0"/>
              <a:t>Los huéspedes de hoteles, mesones, o las casas de vecindad.</a:t>
            </a:r>
          </a:p>
          <a:p>
            <a:pPr algn="just">
              <a:buNone/>
            </a:pPr>
            <a:r>
              <a:rPr lang="es-MX" sz="1800" dirty="0" smtClean="0"/>
              <a:t>Tienen obligación de dar aviso al Juez del Registro Civil, dentro de las 24 horas siguientes del fallecimiento, y en caso de incumplimiento se  sancionará con multa de 500 a 5000 pesos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s-ES" sz="3600" dirty="0" smtClean="0"/>
              <a:t>I. La regulación jurídica de la muerte</a:t>
            </a:r>
            <a:br>
              <a:rPr lang="es-ES" sz="3600" dirty="0" smtClean="0"/>
            </a:br>
            <a:r>
              <a:rPr lang="es-ES" sz="3600" dirty="0" smtClean="0"/>
              <a:t>Especial referencia al criterio neurológico</a:t>
            </a:r>
            <a:endParaRPr lang="es-ES" sz="3600" dirty="0" smtClean="0">
              <a:latin typeface="Bookman Old Style" pitchFamily="18" charset="0"/>
            </a:endParaRPr>
          </a:p>
        </p:txBody>
      </p:sp>
      <p:sp>
        <p:nvSpPr>
          <p:cNvPr id="53251" name="Rectangle 3"/>
          <p:cNvSpPr>
            <a:spLocks noGrp="1" noChangeArrowheads="1"/>
          </p:cNvSpPr>
          <p:nvPr>
            <p:ph type="body" idx="1"/>
          </p:nvPr>
        </p:nvSpPr>
        <p:spPr/>
        <p:txBody>
          <a:bodyPr/>
          <a:lstStyle/>
          <a:p>
            <a:pPr eaLnBrk="1" hangingPunct="1">
              <a:lnSpc>
                <a:spcPct val="90000"/>
              </a:lnSpc>
            </a:pPr>
            <a:r>
              <a:rPr lang="es-ES" sz="2400" u="sng" dirty="0" smtClean="0">
                <a:latin typeface="Bookman Old Style" pitchFamily="18" charset="0"/>
              </a:rPr>
              <a:t>La conciencia sobre nuestra muerte</a:t>
            </a:r>
            <a:r>
              <a:rPr lang="es-ES" sz="2400" dirty="0" smtClean="0">
                <a:latin typeface="Bookman Old Style" pitchFamily="18" charset="0"/>
              </a:rPr>
              <a:t>:</a:t>
            </a:r>
          </a:p>
          <a:p>
            <a:pPr marL="457200" indent="-457200" algn="just" eaLnBrk="1" hangingPunct="1">
              <a:lnSpc>
                <a:spcPct val="90000"/>
              </a:lnSpc>
              <a:buAutoNum type="alphaLcParenR"/>
            </a:pPr>
            <a:r>
              <a:rPr lang="es-ES" sz="2000" dirty="0" smtClean="0">
                <a:latin typeface="Bookman Old Style" pitchFamily="18" charset="0"/>
              </a:rPr>
              <a:t>El hombre es el único ser, entre la flora y la fauna que habita la biósfera, que tiene conciencia de su finitud y de la finitud de los otros hombres.</a:t>
            </a:r>
          </a:p>
          <a:p>
            <a:pPr marL="457200" indent="-457200" algn="just" eaLnBrk="1" hangingPunct="1">
              <a:lnSpc>
                <a:spcPct val="90000"/>
              </a:lnSpc>
              <a:buAutoNum type="alphaLcParenR"/>
            </a:pPr>
            <a:r>
              <a:rPr lang="es-ES" sz="2000" dirty="0" smtClean="0">
                <a:latin typeface="Bookman Old Style" pitchFamily="18" charset="0"/>
              </a:rPr>
              <a:t>En lo íntimo de nuestro ser, cada quien se siente inmortal (aporía o conciencia de la propia muerte) que consiste en nuestra imposibilidad de pensarla. Epicuro</a:t>
            </a:r>
            <a:r>
              <a:rPr lang="es-ES" sz="2400" dirty="0" smtClean="0">
                <a:latin typeface="Bookman Old Style" pitchFamily="18" charset="0"/>
              </a:rPr>
              <a:t>: </a:t>
            </a:r>
            <a:r>
              <a:rPr lang="es-ES" sz="1600" dirty="0" smtClean="0">
                <a:latin typeface="Aparajita" pitchFamily="34" charset="0"/>
                <a:cs typeface="Aparajita" pitchFamily="34" charset="0"/>
              </a:rPr>
              <a:t>“La muerte no existe para nosotros, en cuanto vivientes: mientras vivimos, no estamos muertos. Tampoco es nada para nosotros, en cuanto difuntos: una vez fallecidos no tenemos la menor experiencia de ella”.</a:t>
            </a:r>
          </a:p>
          <a:p>
            <a:pPr marL="457200" indent="-457200" algn="just" eaLnBrk="1" hangingPunct="1">
              <a:lnSpc>
                <a:spcPct val="90000"/>
              </a:lnSpc>
              <a:buAutoNum type="alphaLcParenR"/>
            </a:pPr>
            <a:r>
              <a:rPr lang="es-ES" sz="2000" dirty="0" smtClean="0">
                <a:latin typeface="Bookman Old Style" pitchFamily="18" charset="0"/>
              </a:rPr>
              <a:t>En el marco del pensamiento racional sabemos que tenemos que morir. La muerte es parte de la existencia humana como el hecho de haber nacido; ella pone un límite a nuestro tiempo de vida.</a:t>
            </a: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53250"/>
                                        </p:tgtEl>
                                        <p:attrNameLst>
                                          <p:attrName>style.visibility</p:attrName>
                                        </p:attrNameLst>
                                      </p:cBhvr>
                                      <p:to>
                                        <p:strVal val="visible"/>
                                      </p:to>
                                    </p:set>
                                    <p:animEffect transition="in" filter="fade">
                                      <p:cBhvr>
                                        <p:cTn id="7" dur="1000"/>
                                        <p:tgtEl>
                                          <p:spTgt spid="53250"/>
                                        </p:tgtEl>
                                      </p:cBhvr>
                                    </p:animEffect>
                                    <p:anim calcmode="lin" valueType="num">
                                      <p:cBhvr>
                                        <p:cTn id="8" dur="1000" fill="hold"/>
                                        <p:tgtEl>
                                          <p:spTgt spid="53250"/>
                                        </p:tgtEl>
                                        <p:attrNameLst>
                                          <p:attrName>ppt_x</p:attrName>
                                        </p:attrNameLst>
                                      </p:cBhvr>
                                      <p:tavLst>
                                        <p:tav tm="0">
                                          <p:val>
                                            <p:strVal val="#ppt_x-.1"/>
                                          </p:val>
                                        </p:tav>
                                        <p:tav tm="100000">
                                          <p:val>
                                            <p:strVal val="#ppt_x"/>
                                          </p:val>
                                        </p:tav>
                                      </p:tavLst>
                                    </p:anim>
                                    <p:anim calcmode="lin" valueType="num">
                                      <p:cBhvr>
                                        <p:cTn id="9" dur="1000" fill="hold"/>
                                        <p:tgtEl>
                                          <p:spTgt spid="53250"/>
                                        </p:tgtEl>
                                        <p:attrNameLst>
                                          <p:attrName>ppt_y</p:attrName>
                                        </p:attrNameLst>
                                      </p:cBhvr>
                                      <p:tavLst>
                                        <p:tav tm="0">
                                          <p:val>
                                            <p:strVal val="#ppt_y"/>
                                          </p:val>
                                        </p:tav>
                                        <p:tav tm="100000">
                                          <p:val>
                                            <p:strVal val="#ppt_y"/>
                                          </p:val>
                                        </p:tav>
                                      </p:tavLst>
                                    </p:anim>
                                  </p:childTnLst>
                                </p:cTn>
                              </p:par>
                            </p:childTnLst>
                          </p:cTn>
                        </p:par>
                        <p:par>
                          <p:cTn id="10" fill="hold">
                            <p:stCondLst>
                              <p:cond delay="8000"/>
                            </p:stCondLst>
                            <p:childTnLst>
                              <p:par>
                                <p:cTn id="11" presetID="20" presetClass="entr" presetSubtype="0" fill="hold" grpId="0" nodeType="afterEffect">
                                  <p:stCondLst>
                                    <p:cond delay="0"/>
                                  </p:stCondLst>
                                  <p:childTnLst>
                                    <p:set>
                                      <p:cBhvr>
                                        <p:cTn id="12" dur="1" fill="hold">
                                          <p:stCondLst>
                                            <p:cond delay="0"/>
                                          </p:stCondLst>
                                        </p:cTn>
                                        <p:tgtEl>
                                          <p:spTgt spid="53251">
                                            <p:txEl>
                                              <p:pRg st="0" end="0"/>
                                            </p:txEl>
                                          </p:spTgt>
                                        </p:tgtEl>
                                        <p:attrNameLst>
                                          <p:attrName>style.visibility</p:attrName>
                                        </p:attrNameLst>
                                      </p:cBhvr>
                                      <p:to>
                                        <p:strVal val="visible"/>
                                      </p:to>
                                    </p:set>
                                    <p:animEffect transition="in" filter="wedge">
                                      <p:cBhvr>
                                        <p:cTn id="13" dur="2000"/>
                                        <p:tgtEl>
                                          <p:spTgt spid="5325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53251">
                                            <p:txEl>
                                              <p:pRg st="1" end="1"/>
                                            </p:txEl>
                                          </p:spTgt>
                                        </p:tgtEl>
                                        <p:attrNameLst>
                                          <p:attrName>style.visibility</p:attrName>
                                        </p:attrNameLst>
                                      </p:cBhvr>
                                      <p:to>
                                        <p:strVal val="visible"/>
                                      </p:to>
                                    </p:set>
                                    <p:animEffect transition="in" filter="wedge">
                                      <p:cBhvr>
                                        <p:cTn id="18" dur="2000"/>
                                        <p:tgtEl>
                                          <p:spTgt spid="5325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grpId="0" nodeType="clickEffect">
                                  <p:stCondLst>
                                    <p:cond delay="0"/>
                                  </p:stCondLst>
                                  <p:childTnLst>
                                    <p:set>
                                      <p:cBhvr>
                                        <p:cTn id="22" dur="1" fill="hold">
                                          <p:stCondLst>
                                            <p:cond delay="0"/>
                                          </p:stCondLst>
                                        </p:cTn>
                                        <p:tgtEl>
                                          <p:spTgt spid="53251">
                                            <p:txEl>
                                              <p:pRg st="2" end="2"/>
                                            </p:txEl>
                                          </p:spTgt>
                                        </p:tgtEl>
                                        <p:attrNameLst>
                                          <p:attrName>style.visibility</p:attrName>
                                        </p:attrNameLst>
                                      </p:cBhvr>
                                      <p:to>
                                        <p:strVal val="visible"/>
                                      </p:to>
                                    </p:set>
                                    <p:animEffect transition="in" filter="wedge">
                                      <p:cBhvr>
                                        <p:cTn id="23" dur="2000"/>
                                        <p:tgtEl>
                                          <p:spTgt spid="5325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grpId="0" nodeType="clickEffect">
                                  <p:stCondLst>
                                    <p:cond delay="0"/>
                                  </p:stCondLst>
                                  <p:childTnLst>
                                    <p:set>
                                      <p:cBhvr>
                                        <p:cTn id="27" dur="1" fill="hold">
                                          <p:stCondLst>
                                            <p:cond delay="0"/>
                                          </p:stCondLst>
                                        </p:cTn>
                                        <p:tgtEl>
                                          <p:spTgt spid="53251">
                                            <p:txEl>
                                              <p:pRg st="3" end="3"/>
                                            </p:txEl>
                                          </p:spTgt>
                                        </p:tgtEl>
                                        <p:attrNameLst>
                                          <p:attrName>style.visibility</p:attrName>
                                        </p:attrNameLst>
                                      </p:cBhvr>
                                      <p:to>
                                        <p:strVal val="visible"/>
                                      </p:to>
                                    </p:set>
                                    <p:animEffect transition="in" filter="wedge">
                                      <p:cBhvr>
                                        <p:cTn id="28" dur="20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sz="3200" dirty="0" smtClean="0"/>
              <a:t>III. 	Tendencias sobre la regulación de la muerte en la legislación contemporánea</a:t>
            </a:r>
            <a:endParaRPr lang="es-MX" sz="3200" dirty="0"/>
          </a:p>
        </p:txBody>
      </p:sp>
      <p:sp>
        <p:nvSpPr>
          <p:cNvPr id="3" name="2 Marcador de contenido"/>
          <p:cNvSpPr>
            <a:spLocks noGrp="1"/>
          </p:cNvSpPr>
          <p:nvPr>
            <p:ph idx="1"/>
          </p:nvPr>
        </p:nvSpPr>
        <p:spPr/>
        <p:txBody>
          <a:bodyPr/>
          <a:lstStyle/>
          <a:p>
            <a:pPr algn="just"/>
            <a:r>
              <a:rPr lang="es-MX" sz="1800" u="sng" dirty="0" smtClean="0"/>
              <a:t>Ley General de Salud</a:t>
            </a:r>
            <a:r>
              <a:rPr lang="es-MX" sz="1600" u="sng" dirty="0" smtClean="0"/>
              <a:t>: </a:t>
            </a:r>
            <a:r>
              <a:rPr lang="es-MX" sz="1600" dirty="0" smtClean="0"/>
              <a:t>Reglamentaria del art. 4° CPEUM. </a:t>
            </a:r>
            <a:r>
              <a:rPr lang="es-MX" sz="1600" i="1" dirty="0" smtClean="0"/>
              <a:t>Derecho a la protección de la salud.</a:t>
            </a:r>
          </a:p>
          <a:p>
            <a:pPr>
              <a:buNone/>
            </a:pPr>
            <a:endParaRPr lang="es-MX" sz="1800" dirty="0" smtClean="0"/>
          </a:p>
          <a:p>
            <a:pPr algn="just">
              <a:buAutoNum type="alphaLcParenR"/>
            </a:pPr>
            <a:r>
              <a:rPr lang="es-MX" sz="1800" dirty="0" smtClean="0"/>
              <a:t>Materia de Salubridad General.- </a:t>
            </a:r>
            <a:r>
              <a:rPr lang="es-ES" sz="1800" dirty="0" smtClean="0"/>
              <a:t>El control sanitario de cadáveres de seres humanos </a:t>
            </a:r>
            <a:r>
              <a:rPr lang="es-ES" sz="1600" dirty="0" smtClean="0"/>
              <a:t>(art. 3°, </a:t>
            </a:r>
            <a:r>
              <a:rPr lang="es-ES" sz="1600" dirty="0" err="1" smtClean="0"/>
              <a:t>fracc</a:t>
            </a:r>
            <a:r>
              <a:rPr lang="es-ES" sz="1600" b="1" dirty="0" smtClean="0"/>
              <a:t> XXVIII</a:t>
            </a:r>
            <a:r>
              <a:rPr lang="es-ES" sz="1600" dirty="0" smtClean="0"/>
              <a:t>. </a:t>
            </a:r>
            <a:r>
              <a:rPr lang="es-ES" sz="1600" i="1" dirty="0" smtClean="0"/>
              <a:t>Bis</a:t>
            </a:r>
            <a:r>
              <a:rPr lang="es-ES" sz="1600" dirty="0" smtClean="0"/>
              <a:t>.)</a:t>
            </a:r>
          </a:p>
          <a:p>
            <a:pPr algn="just">
              <a:buAutoNum type="alphaLcParenR"/>
            </a:pPr>
            <a:r>
              <a:rPr lang="es-ES" sz="2000" dirty="0" smtClean="0"/>
              <a:t>Competencia de autoridades de las entidades federativas </a:t>
            </a:r>
            <a:r>
              <a:rPr lang="es-ES" sz="1400" dirty="0" smtClean="0"/>
              <a:t>(art. 13, B, I).</a:t>
            </a:r>
          </a:p>
          <a:p>
            <a:pPr algn="just">
              <a:buAutoNum type="alphaLcParenR"/>
            </a:pPr>
            <a:r>
              <a:rPr lang="es-ES" sz="2000" dirty="0" smtClean="0"/>
              <a:t>Regulación para la obtención de títulos médicos y servicio social de pasantes y profesionales </a:t>
            </a:r>
            <a:r>
              <a:rPr lang="es-ES" sz="1400" dirty="0" smtClean="0"/>
              <a:t>(Ley Reglamentaria del art. 5° CPEUM, arts. 78 a 88).</a:t>
            </a:r>
          </a:p>
          <a:p>
            <a:pPr algn="just">
              <a:buAutoNum type="alphaLcParenR"/>
            </a:pPr>
            <a:r>
              <a:rPr lang="es-ES" sz="2000" dirty="0" smtClean="0"/>
              <a:t>Muerte natural.- </a:t>
            </a:r>
            <a:r>
              <a:rPr lang="es-ES" sz="1400" dirty="0" smtClean="0"/>
              <a:t>El proceso de fallecimiento natural de un enfermo en situación terminal, contando con asistencia física, psicológica y en su caso, espiritual. (art. 166 Bis I, </a:t>
            </a:r>
            <a:r>
              <a:rPr lang="es-ES" sz="1400" dirty="0" err="1" smtClean="0"/>
              <a:t>fracc</a:t>
            </a:r>
            <a:r>
              <a:rPr lang="es-ES" sz="1400" dirty="0" smtClean="0"/>
              <a:t>. VIII).</a:t>
            </a:r>
          </a:p>
          <a:p>
            <a:pPr algn="just">
              <a:buAutoNum type="alphaLcParenR"/>
            </a:pPr>
            <a:r>
              <a:rPr lang="es-ES" sz="2000" dirty="0" smtClean="0"/>
              <a:t>Enfermo en situación terminal.- </a:t>
            </a:r>
            <a:r>
              <a:rPr lang="es-ES" sz="1400" dirty="0" smtClean="0"/>
              <a:t>Es la persona que tiene una enfermedad incurable e irreversible y que tiene un pronóstico de vida inferior a seis meses (art. 166 Bis I, </a:t>
            </a:r>
            <a:r>
              <a:rPr lang="es-ES" sz="1400" dirty="0" err="1" smtClean="0"/>
              <a:t>fracc</a:t>
            </a:r>
            <a:r>
              <a:rPr lang="es-ES" sz="1400" dirty="0" smtClean="0"/>
              <a:t> IV).</a:t>
            </a:r>
            <a:endParaRPr lang="es-MX"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III. 	Tendencias sobre la regulación de la muerte en la legislación </a:t>
            </a:r>
            <a:r>
              <a:rPr lang="es-MX" sz="3200" dirty="0" smtClean="0">
                <a:solidFill>
                  <a:schemeClr val="tx1"/>
                </a:solidFill>
              </a:rPr>
              <a:t>contemporánea</a:t>
            </a:r>
            <a:endParaRPr lang="es-MX" sz="3200" dirty="0">
              <a:solidFill>
                <a:schemeClr val="tx1"/>
              </a:solidFill>
            </a:endParaRPr>
          </a:p>
        </p:txBody>
      </p:sp>
      <p:sp>
        <p:nvSpPr>
          <p:cNvPr id="3" name="2 Marcador de contenido"/>
          <p:cNvSpPr>
            <a:spLocks noGrp="1"/>
          </p:cNvSpPr>
          <p:nvPr>
            <p:ph idx="1"/>
          </p:nvPr>
        </p:nvSpPr>
        <p:spPr/>
        <p:txBody>
          <a:bodyPr/>
          <a:lstStyle/>
          <a:p>
            <a:pPr marL="457200" indent="-457200">
              <a:buAutoNum type="alphaLcParenR" startAt="6"/>
            </a:pPr>
            <a:r>
              <a:rPr lang="es-MX" sz="2000" dirty="0" smtClean="0">
                <a:solidFill>
                  <a:srgbClr val="FF0000"/>
                </a:solidFill>
              </a:rPr>
              <a:t>Derechos de los enfermos en situación terminal </a:t>
            </a:r>
            <a:r>
              <a:rPr lang="es-MX" sz="1400" dirty="0" smtClean="0"/>
              <a:t>(art. 166 Bis 3, I a </a:t>
            </a:r>
            <a:r>
              <a:rPr lang="es-MX" sz="1400" i="1" dirty="0" smtClean="0"/>
              <a:t>XII</a:t>
            </a:r>
            <a:r>
              <a:rPr lang="es-MX" sz="1400" dirty="0" smtClean="0"/>
              <a:t>)</a:t>
            </a:r>
          </a:p>
          <a:p>
            <a:pPr>
              <a:buAutoNum type="alphaLcParenR" startAt="6"/>
            </a:pPr>
            <a:r>
              <a:rPr lang="es-MX" sz="2000" dirty="0" smtClean="0"/>
              <a:t>Expresar voluntad de recibir o no cualquier tratamiento </a:t>
            </a:r>
            <a:r>
              <a:rPr lang="es-MX" sz="1400" dirty="0" smtClean="0"/>
              <a:t>(art. 166 Bis 4)</a:t>
            </a:r>
          </a:p>
          <a:p>
            <a:pPr algn="just">
              <a:buAutoNum type="alphaLcParenR" startAt="6"/>
            </a:pPr>
            <a:r>
              <a:rPr lang="es-MX" sz="2000" dirty="0" smtClean="0"/>
              <a:t>Suspensión voluntaria del tratamiento curativo </a:t>
            </a:r>
            <a:r>
              <a:rPr lang="es-MX" sz="1400" dirty="0" smtClean="0"/>
              <a:t>(art. 166 Bis, 5 y 6)</a:t>
            </a:r>
          </a:p>
          <a:p>
            <a:pPr algn="just">
              <a:buAutoNum type="alphaLcParenR" startAt="6"/>
            </a:pPr>
            <a:r>
              <a:rPr lang="es-MX" sz="2000" dirty="0" smtClean="0"/>
              <a:t>Cuidados paliativos </a:t>
            </a:r>
            <a:r>
              <a:rPr lang="es-MX" sz="1400" dirty="0" smtClean="0"/>
              <a:t>(art. 166 Bis, 7, 8 y 9)</a:t>
            </a:r>
          </a:p>
          <a:p>
            <a:pPr algn="just">
              <a:buAutoNum type="alphaLcParenR" startAt="6"/>
            </a:pPr>
            <a:r>
              <a:rPr lang="es-MX" sz="2000" dirty="0" smtClean="0"/>
              <a:t>Familia, urgencia médica de un incapacitado para en situación terminal para expresar su consentimiento para aplicar procedimiento médico quirúrgico o tratamiento necesario y en ausencia de familiares, tutor o representante legal o persona de confianza, la decisión la tomará el médico especialista o el Comité de Bioética  (</a:t>
            </a:r>
            <a:r>
              <a:rPr lang="es-MX" sz="1400" dirty="0" smtClean="0"/>
              <a:t>art. 166 Bis, 10, 11)</a:t>
            </a:r>
          </a:p>
          <a:p>
            <a:pPr>
              <a:buAutoNum type="alphaLcParenR" startAt="6"/>
            </a:pPr>
            <a:endParaRPr lang="es-MX"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III. 	Tendencias sobre la regulación de la muerte en la legislación </a:t>
            </a:r>
            <a:r>
              <a:rPr lang="es-MX" sz="3200" dirty="0" smtClean="0">
                <a:solidFill>
                  <a:schemeClr val="tx1"/>
                </a:solidFill>
              </a:rPr>
              <a:t>contemporánea</a:t>
            </a:r>
            <a:endParaRPr lang="es-MX" sz="3200" dirty="0"/>
          </a:p>
        </p:txBody>
      </p:sp>
      <p:sp>
        <p:nvSpPr>
          <p:cNvPr id="3" name="2 Marcador de contenido"/>
          <p:cNvSpPr>
            <a:spLocks noGrp="1"/>
          </p:cNvSpPr>
          <p:nvPr>
            <p:ph idx="1"/>
          </p:nvPr>
        </p:nvSpPr>
        <p:spPr>
          <a:xfrm>
            <a:off x="539552" y="1844824"/>
            <a:ext cx="8153400" cy="4038600"/>
          </a:xfrm>
        </p:spPr>
        <p:txBody>
          <a:bodyPr/>
          <a:lstStyle/>
          <a:p>
            <a:pPr algn="just"/>
            <a:r>
              <a:rPr lang="es-MX" sz="2000" dirty="0" smtClean="0"/>
              <a:t>Ley General de Salud: </a:t>
            </a:r>
            <a:r>
              <a:rPr lang="es-MX" sz="1600" b="1" dirty="0" smtClean="0"/>
              <a:t>Título Décimo Cuarto “Donación, Trasplantes y Pérdida de la vida”</a:t>
            </a:r>
          </a:p>
          <a:p>
            <a:pPr marL="457200" indent="-457200" algn="just">
              <a:buAutoNum type="arabicParenR"/>
            </a:pPr>
            <a:r>
              <a:rPr lang="es-MX" sz="2000" dirty="0" smtClean="0"/>
              <a:t>Pérdida de la vida: cuando se presenta la muerte encefálica o el paro cardíaco irreversible </a:t>
            </a:r>
            <a:r>
              <a:rPr lang="es-MX" sz="1400" dirty="0" smtClean="0"/>
              <a:t>(art. 343)</a:t>
            </a:r>
          </a:p>
          <a:p>
            <a:pPr marL="457200" indent="-457200" algn="just">
              <a:buAutoNum type="arabicParenR"/>
            </a:pPr>
            <a:r>
              <a:rPr lang="es-MX" sz="2000" dirty="0" smtClean="0"/>
              <a:t>Signos de la muerte encefálica </a:t>
            </a:r>
            <a:r>
              <a:rPr lang="es-MX" sz="1400" dirty="0" smtClean="0"/>
              <a:t>(art. 343, f. I, II y III)</a:t>
            </a:r>
          </a:p>
          <a:p>
            <a:pPr marL="457200" indent="-457200" algn="just">
              <a:buAutoNum type="arabicParenR"/>
            </a:pPr>
            <a:r>
              <a:rPr lang="es-MX" sz="2000" dirty="0" smtClean="0"/>
              <a:t>Medios probatorios, signos de la muerte encefálica </a:t>
            </a:r>
            <a:r>
              <a:rPr lang="es-MX" sz="1400" dirty="0" smtClean="0"/>
              <a:t>(art.344, f. I y II)</a:t>
            </a:r>
          </a:p>
          <a:p>
            <a:pPr marL="457200" indent="-457200" algn="just">
              <a:buAutoNum type="arabicParenR"/>
            </a:pPr>
            <a:r>
              <a:rPr lang="es-MX" sz="2000" dirty="0" smtClean="0"/>
              <a:t>Prescindir de los medios artificiales cuando se presente la muerte encefálica comprobada y se manifiesten los demás signos de la muerte a solicitud y con autorización: </a:t>
            </a:r>
            <a:r>
              <a:rPr lang="es-ES" sz="2000" dirty="0" smtClean="0"/>
              <a:t>el o la cónyuge, el concubinario o la concubina, los descendientes, los ascendientes, los hermanos, el adoptado o el adoptante </a:t>
            </a:r>
            <a:r>
              <a:rPr lang="es-ES" sz="1400" dirty="0" smtClean="0"/>
              <a:t>(art. 345).</a:t>
            </a:r>
            <a:endParaRPr lang="es-MX" sz="1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IV. Cadáveres</a:t>
            </a:r>
            <a:endParaRPr lang="es-MX" sz="3200" dirty="0"/>
          </a:p>
        </p:txBody>
      </p:sp>
      <p:sp>
        <p:nvSpPr>
          <p:cNvPr id="3" name="2 Marcador de contenido"/>
          <p:cNvSpPr>
            <a:spLocks noGrp="1"/>
          </p:cNvSpPr>
          <p:nvPr>
            <p:ph idx="1"/>
          </p:nvPr>
        </p:nvSpPr>
        <p:spPr/>
        <p:txBody>
          <a:bodyPr/>
          <a:lstStyle/>
          <a:p>
            <a:r>
              <a:rPr lang="es-MX" sz="2000" dirty="0" smtClean="0"/>
              <a:t>Ley General de Salud: Título Cuarto, Cap. V (arts. 343 a 35, Bis- 7)</a:t>
            </a:r>
          </a:p>
          <a:p>
            <a:pPr marL="457200" indent="-457200" algn="just">
              <a:buAutoNum type="alphaLcParenR"/>
            </a:pPr>
            <a:r>
              <a:rPr lang="es-MX" sz="2000" dirty="0" smtClean="0"/>
              <a:t>No pueden ser objeto de propiedad, serán tratados con respeto, dignidad y consideración;</a:t>
            </a:r>
          </a:p>
          <a:p>
            <a:pPr marL="457200" indent="-457200" algn="just">
              <a:buFont typeface="Wingdings" pitchFamily="2" charset="2"/>
              <a:buAutoNum type="alphaLcParenR"/>
            </a:pPr>
            <a:r>
              <a:rPr lang="es-MX" sz="2000" dirty="0" smtClean="0"/>
              <a:t>Clasificación: de personas conocidas y de personas desconocidas </a:t>
            </a:r>
            <a:r>
              <a:rPr lang="es-MX" sz="1400" dirty="0" smtClean="0"/>
              <a:t>(</a:t>
            </a:r>
            <a:r>
              <a:rPr lang="es-ES" sz="1400" dirty="0" smtClean="0"/>
              <a:t>Los cadáveres no reclamados dentro de las setenta y dos horas posteriores a la pérdida de  la vida y aquellos de los que se ignore su  identidad serán considerados como de  personas desconocidas).</a:t>
            </a:r>
            <a:endParaRPr lang="es-MX" sz="1400" dirty="0" smtClean="0"/>
          </a:p>
          <a:p>
            <a:pPr marL="457200" indent="-457200" algn="just">
              <a:buAutoNum type="alphaLcParenR"/>
            </a:pPr>
            <a:r>
              <a:rPr lang="es-MX" sz="2000" dirty="0" smtClean="0"/>
              <a:t>Reglas de la inhumación o incineración de cadáveres:</a:t>
            </a:r>
          </a:p>
          <a:p>
            <a:pPr marL="457200" indent="-457200">
              <a:buAutoNum type="arabicParenR"/>
            </a:pPr>
            <a:r>
              <a:rPr lang="es-ES" sz="1400" dirty="0" smtClean="0"/>
              <a:t>Podrá realizarse con la autorización del oficial del Registro Civil que corresponda, quien exigirá la presentación del certificado de defunción.</a:t>
            </a:r>
          </a:p>
          <a:p>
            <a:pPr marL="457200" indent="-457200">
              <a:buFont typeface="Wingdings" pitchFamily="2" charset="2"/>
              <a:buAutoNum type="arabicParenR"/>
            </a:pPr>
            <a:r>
              <a:rPr lang="es-ES" sz="1400" dirty="0" smtClean="0"/>
              <a:t>Los cadáveres deberán inhumarse, incinerarse o embalsamarse dentro de las cuarenta y ocho  horas siguientes a la muerte, salvo autorización específica de la autoridad sanitaria competente o por disposición del Ministerio Público, o de la autoridad judicial.</a:t>
            </a:r>
          </a:p>
          <a:p>
            <a:pPr marL="457200" indent="-457200">
              <a:buFont typeface="Wingdings" pitchFamily="2" charset="2"/>
              <a:buAutoNum type="arabicParenR"/>
            </a:pPr>
            <a:r>
              <a:rPr lang="es-ES" sz="1400" dirty="0" smtClean="0"/>
              <a:t>La inhumación e incineración de cadáveres sólo podrá realizarse en lugares permitidos por las autoridades sanitarias competentes.</a:t>
            </a:r>
            <a:endParaRPr lang="es-MX" sz="1400" dirty="0" smtClean="0"/>
          </a:p>
          <a:p>
            <a:pPr marL="457200" indent="-457200">
              <a:buFont typeface="Wingdings" pitchFamily="2" charset="2"/>
              <a:buAutoNum type="arabicParenR"/>
            </a:pPr>
            <a:endParaRPr lang="es-MX" sz="1400" dirty="0" smtClean="0"/>
          </a:p>
          <a:p>
            <a:pPr marL="457200" indent="-457200">
              <a:buAutoNum type="arabicParenR"/>
            </a:pPr>
            <a:endParaRPr lang="es-MX" sz="1400" dirty="0" smtClean="0"/>
          </a:p>
          <a:p>
            <a:pPr marL="457200" indent="-457200" algn="just">
              <a:buNone/>
            </a:pPr>
            <a:endParaRPr lang="es-MX"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IV. Cadáveres</a:t>
            </a:r>
            <a:endParaRPr lang="es-MX" sz="3200" dirty="0"/>
          </a:p>
        </p:txBody>
      </p:sp>
      <p:sp>
        <p:nvSpPr>
          <p:cNvPr id="3" name="2 Marcador de contenido"/>
          <p:cNvSpPr>
            <a:spLocks noGrp="1"/>
          </p:cNvSpPr>
          <p:nvPr>
            <p:ph idx="1"/>
          </p:nvPr>
        </p:nvSpPr>
        <p:spPr/>
        <p:txBody>
          <a:bodyPr/>
          <a:lstStyle/>
          <a:p>
            <a:pPr algn="just">
              <a:buNone/>
            </a:pPr>
            <a:r>
              <a:rPr lang="es-MX" sz="1400" dirty="0" smtClean="0">
                <a:solidFill>
                  <a:srgbClr val="FF0000"/>
                </a:solidFill>
              </a:rPr>
              <a:t>4) </a:t>
            </a:r>
            <a:r>
              <a:rPr lang="es-ES" sz="1400" dirty="0" smtClean="0"/>
              <a:t>El depósito y manejo de cadáveres deberán efectuarse en establecimientos que reúnan las condiciones sanitarias que fije la Secretaría  de Salud.</a:t>
            </a:r>
            <a:r>
              <a:rPr lang="es-MX" sz="1400" dirty="0" smtClean="0"/>
              <a:t> </a:t>
            </a:r>
            <a:r>
              <a:rPr lang="es-ES" sz="1400" dirty="0" smtClean="0"/>
              <a:t>La propia Secretaría determinará las técnicas y procedimientos que deberán aplicarse para la conservación de cadáveres.</a:t>
            </a:r>
          </a:p>
          <a:p>
            <a:pPr algn="just">
              <a:buNone/>
            </a:pPr>
            <a:r>
              <a:rPr lang="es-ES" sz="1400" dirty="0" smtClean="0">
                <a:solidFill>
                  <a:srgbClr val="FF0000"/>
                </a:solidFill>
              </a:rPr>
              <a:t>5) </a:t>
            </a:r>
            <a:r>
              <a:rPr lang="es-ES" sz="1400" dirty="0" smtClean="0"/>
              <a:t>Para la práctica de necropsias en cadáveres de seres humanos se requiere consentimiento del cónyuge, concubinario, concubina, ascendientes, descendientes o de los hermanos, salvo que exista orden por escrito del disponente, o en el caso de la probable comisión de un delito, la orden de la autoridad judicial o el Ministerio Público.</a:t>
            </a:r>
          </a:p>
          <a:p>
            <a:pPr algn="just">
              <a:buNone/>
            </a:pPr>
            <a:endParaRPr lang="es-MX" sz="1400" dirty="0" smtClean="0">
              <a:solidFill>
                <a:srgbClr val="FF0000"/>
              </a:solidFill>
            </a:endParaRPr>
          </a:p>
          <a:p>
            <a:pPr algn="just">
              <a:buNone/>
            </a:pPr>
            <a:r>
              <a:rPr lang="es-MX" sz="1400" dirty="0" smtClean="0">
                <a:solidFill>
                  <a:srgbClr val="FF0000"/>
                </a:solidFill>
              </a:rPr>
              <a:t>6) </a:t>
            </a:r>
            <a:r>
              <a:rPr lang="es-ES" sz="1400" dirty="0" smtClean="0"/>
              <a:t>Para la utilización de cadáveres o parte de ellos de personas conocidas, con fines de docencia e investigación, se requiere el consentimiento del disponente. Tratándose de cadáveres de personas desconocidas, las instituciones educativas podrán obtenerlos del Ministerio Público o de establecimientos de prestación de servicios de atención médica o de asistencia social. Para tales efectos, las instituciones educativas deberán dar aviso a la autoridad sanitaria competente, en los términos de esta Ley y demás disposiciones aplicables.</a:t>
            </a:r>
          </a:p>
          <a:p>
            <a:pPr>
              <a:buNone/>
            </a:pPr>
            <a:r>
              <a:rPr lang="es-ES" sz="1400" dirty="0" smtClean="0">
                <a:solidFill>
                  <a:srgbClr val="FF0000"/>
                </a:solidFill>
              </a:rPr>
              <a:t>7) </a:t>
            </a:r>
            <a:r>
              <a:rPr lang="es-ES" sz="1400" dirty="0" smtClean="0"/>
              <a:t>Instituciones educativas que obtengan cadáveres de personas desconocidas serán depositarias de ellos durante diez días, con objeto de dar oportunidad al cónyuge, concubinario, concubina o familiares para reclamarlos. En este lapso los cadáveres permanecerán en las instituciones y únicamente recibirán el tratamiento para su conservación  manejo sanitario.</a:t>
            </a:r>
            <a:r>
              <a:rPr lang="es-MX" sz="1400" dirty="0" smtClean="0"/>
              <a:t> </a:t>
            </a:r>
            <a:r>
              <a:rPr lang="es-ES" sz="1400" dirty="0" smtClean="0"/>
              <a:t>Una vez concluido el plazo correspondiente sin reclamación, las instituciones educativas podrán utilizar el cadáver.</a:t>
            </a:r>
            <a:endParaRPr lang="es-MX" sz="1400" dirty="0" smtClean="0"/>
          </a:p>
          <a:p>
            <a:pPr>
              <a:buNone/>
            </a:pPr>
            <a:r>
              <a:rPr lang="es-ES" sz="1400" dirty="0" smtClean="0"/>
              <a:t> </a:t>
            </a:r>
            <a:endParaRPr lang="es-MX" sz="1400" dirty="0" smtClean="0"/>
          </a:p>
          <a:p>
            <a:pPr algn="just">
              <a:buNone/>
            </a:pPr>
            <a:endParaRPr lang="es-MX" sz="1400"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IV. Cadáveres</a:t>
            </a:r>
            <a:endParaRPr lang="es-MX" sz="3200" dirty="0"/>
          </a:p>
        </p:txBody>
      </p:sp>
      <p:sp>
        <p:nvSpPr>
          <p:cNvPr id="3" name="2 Marcador de contenido"/>
          <p:cNvSpPr>
            <a:spLocks noGrp="1"/>
          </p:cNvSpPr>
          <p:nvPr>
            <p:ph idx="1"/>
          </p:nvPr>
        </p:nvSpPr>
        <p:spPr/>
        <p:txBody>
          <a:bodyPr/>
          <a:lstStyle/>
          <a:p>
            <a:pPr algn="just">
              <a:buNone/>
            </a:pPr>
            <a:r>
              <a:rPr lang="es-MX" sz="1400" dirty="0" smtClean="0">
                <a:solidFill>
                  <a:srgbClr val="FF0000"/>
                </a:solidFill>
              </a:rPr>
              <a:t>8) </a:t>
            </a:r>
            <a:r>
              <a:rPr lang="es-ES" sz="1400" dirty="0" smtClean="0"/>
              <a:t>Los cadáveres de personas desconocidas, los no reclamados y los que se hayan destinado para docencia e investigación, serán inhumados o incinerados.</a:t>
            </a:r>
          </a:p>
          <a:p>
            <a:pPr>
              <a:buNone/>
            </a:pPr>
            <a:r>
              <a:rPr lang="es-ES" sz="1400" dirty="0" smtClean="0">
                <a:solidFill>
                  <a:srgbClr val="FF0000"/>
                </a:solidFill>
              </a:rPr>
              <a:t>9) </a:t>
            </a:r>
            <a:r>
              <a:rPr lang="es-ES" sz="1400" dirty="0" smtClean="0"/>
              <a:t>Sólo podrá darse destino final a un feto previa expedición del certificado de muerte fetal.</a:t>
            </a:r>
            <a:endParaRPr lang="es-MX" sz="1400" dirty="0" smtClean="0"/>
          </a:p>
          <a:p>
            <a:pPr algn="just">
              <a:buNone/>
            </a:pPr>
            <a:r>
              <a:rPr lang="es-ES" sz="1400" dirty="0" smtClean="0"/>
              <a:t>       En el caso de que el cadáver del feto no sea reclamado dentro del término que señala el artículo 348 de esta ley, deberá dársele destino final. Salvo aquellos que sean destinados para el apoyo de la docencia e investigación por la autoridad de Salud conforme a esta ley y a las demás disposiciones aplicables, quien procederá directamente o por medio de las instituciones autorizadas que lo soliciten mismas que deberán cumplir con los requisitos que señalen las disposiciones legales aplicables.</a:t>
            </a:r>
          </a:p>
          <a:p>
            <a:pPr algn="just">
              <a:buNone/>
            </a:pPr>
            <a:r>
              <a:rPr lang="es-ES" sz="1400" dirty="0" smtClean="0">
                <a:solidFill>
                  <a:srgbClr val="FF0000"/>
                </a:solidFill>
              </a:rPr>
              <a:t>10) </a:t>
            </a:r>
            <a:r>
              <a:rPr lang="es-ES" sz="1400" dirty="0" smtClean="0"/>
              <a:t>Los establecimientos en los que se realicen actos relacionados con cadáveres de seres humanos deberán presentar el aviso correspondiente a la Secretaría de Salud en los términos de esta Ley y demás disposiciones generales aplicables, y contarán con un responsable sanitario que también deberá  presentar aviso.</a:t>
            </a:r>
            <a:endParaRPr lang="es-MX" sz="1400" dirty="0" smtClean="0"/>
          </a:p>
          <a:p>
            <a:pPr algn="just">
              <a:buNone/>
            </a:pPr>
            <a:endParaRPr lang="es-MX" sz="1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IV. Cadáveres</a:t>
            </a:r>
            <a:endParaRPr lang="es-MX" sz="3200" dirty="0"/>
          </a:p>
        </p:txBody>
      </p:sp>
      <p:sp>
        <p:nvSpPr>
          <p:cNvPr id="3" name="2 Marcador de contenido"/>
          <p:cNvSpPr>
            <a:spLocks noGrp="1"/>
          </p:cNvSpPr>
          <p:nvPr>
            <p:ph idx="1"/>
          </p:nvPr>
        </p:nvSpPr>
        <p:spPr/>
        <p:txBody>
          <a:bodyPr/>
          <a:lstStyle/>
          <a:p>
            <a:pPr algn="just"/>
            <a:r>
              <a:rPr lang="es-MX" sz="2000" dirty="0" smtClean="0"/>
              <a:t>Permisos Sanitarios para embalsamamiento, para el traslado del cadáver humano, cremación de restos humanos o restos humanos áridos y fetos, exhumación prematura de cadáveres humanos, para la internación al Distrito Federal de un cadáver humano, </a:t>
            </a:r>
            <a:r>
              <a:rPr lang="es-ES" sz="2000" b="1" dirty="0" smtClean="0"/>
              <a:t>para la </a:t>
            </a:r>
            <a:r>
              <a:rPr lang="es-ES" sz="2000" dirty="0" smtClean="0"/>
              <a:t>inhumación o incineración de cadáver o restos de cadáver humano antes de las 12 horas o después de las 48 horas de ocurrida la defunción o pérdida del resto humano</a:t>
            </a:r>
            <a:endParaRPr lang="es-MX" sz="2000" dirty="0" smtClean="0"/>
          </a:p>
          <a:p>
            <a:endParaRPr lang="es-MX"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s-ES" sz="3200" dirty="0" smtClean="0">
                <a:latin typeface="Bookman Old Style" pitchFamily="18" charset="0"/>
              </a:rPr>
              <a:t>I. </a:t>
            </a:r>
            <a:r>
              <a:rPr lang="es-ES" sz="3200" dirty="0" smtClean="0"/>
              <a:t>La regulación jurídica de la muerte</a:t>
            </a:r>
            <a:br>
              <a:rPr lang="es-ES" sz="3200" dirty="0" smtClean="0"/>
            </a:br>
            <a:r>
              <a:rPr lang="es-ES" sz="3200" dirty="0" smtClean="0"/>
              <a:t>Especial referencia al criterio neurológico</a:t>
            </a:r>
            <a:endParaRPr lang="es-ES" sz="3200" dirty="0" smtClean="0">
              <a:latin typeface="Bookman Old Style" pitchFamily="18" charset="0"/>
            </a:endParaRPr>
          </a:p>
        </p:txBody>
      </p:sp>
      <p:sp>
        <p:nvSpPr>
          <p:cNvPr id="54275" name="Rectangle 3"/>
          <p:cNvSpPr>
            <a:spLocks noGrp="1" noChangeArrowheads="1"/>
          </p:cNvSpPr>
          <p:nvPr>
            <p:ph type="body" idx="1"/>
          </p:nvPr>
        </p:nvSpPr>
        <p:spPr/>
        <p:txBody>
          <a:bodyPr/>
          <a:lstStyle/>
          <a:p>
            <a:pPr eaLnBrk="1" hangingPunct="1">
              <a:lnSpc>
                <a:spcPct val="90000"/>
              </a:lnSpc>
            </a:pPr>
            <a:r>
              <a:rPr lang="es-ES" sz="2200" u="sng" dirty="0" smtClean="0">
                <a:latin typeface="Bookman Old Style" pitchFamily="18" charset="0"/>
              </a:rPr>
              <a:t>La existencia humana y la muerte</a:t>
            </a:r>
          </a:p>
          <a:p>
            <a:pPr marL="457200" indent="-457200" algn="just" eaLnBrk="1" hangingPunct="1">
              <a:lnSpc>
                <a:spcPct val="90000"/>
              </a:lnSpc>
              <a:buAutoNum type="alphaLcParenR"/>
            </a:pPr>
            <a:r>
              <a:rPr lang="es-ES" sz="2000" dirty="0" smtClean="0">
                <a:latin typeface="Bookman Old Style" pitchFamily="18" charset="0"/>
              </a:rPr>
              <a:t>Desde su aparición en la tierra, al hombre le ha preocupado la finitud de su vida. El trato del hombre con la muerte varía considerablemente en el curso de los tiempos; ella no plantea los mismos problemas a todas las sociedades históricas conocidas. </a:t>
            </a:r>
            <a:r>
              <a:rPr lang="es-ES" sz="2000" dirty="0" err="1" smtClean="0">
                <a:latin typeface="Bookman Old Style" pitchFamily="18" charset="0"/>
              </a:rPr>
              <a:t>Vgr.</a:t>
            </a:r>
            <a:r>
              <a:rPr lang="es-ES" sz="2000" dirty="0" smtClean="0">
                <a:latin typeface="Bookman Old Style" pitchFamily="18" charset="0"/>
              </a:rPr>
              <a:t> </a:t>
            </a:r>
            <a:r>
              <a:rPr lang="es-ES" sz="1600" dirty="0" smtClean="0">
                <a:latin typeface="Bookman Old Style" pitchFamily="18" charset="0"/>
              </a:rPr>
              <a:t>Platón</a:t>
            </a:r>
            <a:r>
              <a:rPr lang="es-ES" sz="2000" dirty="0" smtClean="0">
                <a:latin typeface="Bookman Old Style" pitchFamily="18" charset="0"/>
              </a:rPr>
              <a:t>: </a:t>
            </a:r>
            <a:r>
              <a:rPr lang="es-ES" sz="1400" dirty="0" smtClean="0">
                <a:latin typeface="Bookman Old Style" pitchFamily="18" charset="0"/>
              </a:rPr>
              <a:t>“La muerte es una mera apariencia, una puerta para trascender a otros mundos</a:t>
            </a:r>
            <a:r>
              <a:rPr lang="es-ES" sz="1600" dirty="0" smtClean="0">
                <a:latin typeface="Bookman Old Style" pitchFamily="18" charset="0"/>
              </a:rPr>
              <a:t>”. </a:t>
            </a:r>
          </a:p>
          <a:p>
            <a:pPr algn="just" eaLnBrk="1" hangingPunct="1">
              <a:lnSpc>
                <a:spcPct val="90000"/>
              </a:lnSpc>
              <a:buAutoNum type="alphaLcParenR"/>
            </a:pPr>
            <a:r>
              <a:rPr lang="es-ES" sz="2000" dirty="0" smtClean="0">
                <a:latin typeface="Bookman Old Style" pitchFamily="18" charset="0"/>
              </a:rPr>
              <a:t>La idea secularizada de la muerte: </a:t>
            </a:r>
            <a:r>
              <a:rPr lang="es-ES" sz="1400" dirty="0" smtClean="0">
                <a:latin typeface="Bookman Old Style" pitchFamily="18" charset="0"/>
              </a:rPr>
              <a:t>“abandonar el más allá de las creencias por el más acá de las ciencias”.</a:t>
            </a:r>
          </a:p>
          <a:p>
            <a:pPr algn="just" eaLnBrk="1" hangingPunct="1">
              <a:lnSpc>
                <a:spcPct val="90000"/>
              </a:lnSpc>
              <a:buAutoNum type="alphaLcParenR"/>
            </a:pPr>
            <a:r>
              <a:rPr lang="es-ES" sz="2000" dirty="0" smtClean="0">
                <a:latin typeface="Bookman Old Style" pitchFamily="18" charset="0"/>
              </a:rPr>
              <a:t>Hay un proceso de medicalización de la muerte, consiste en el hecho de que esta ha caído progresivamente en el dominio de la medicina, asimilándose a su modelo </a:t>
            </a:r>
            <a:r>
              <a:rPr lang="es-ES" sz="2000" dirty="0" err="1" smtClean="0">
                <a:latin typeface="Bookman Old Style" pitchFamily="18" charset="0"/>
              </a:rPr>
              <a:t>tanatocrítico</a:t>
            </a:r>
            <a:r>
              <a:rPr lang="es-ES" sz="2000" dirty="0" smtClean="0">
                <a:latin typeface="Bookman Old Style" pitchFamily="18" charset="0"/>
              </a:rPr>
              <a:t> científico-técnico y profesional. </a:t>
            </a:r>
            <a:r>
              <a:rPr lang="es-ES" sz="1400" dirty="0" smtClean="0">
                <a:latin typeface="Bookman Old Style" pitchFamily="18" charset="0"/>
              </a:rPr>
              <a:t>“La imagen de la muerte abandona el orden moral, la medicina podría curar todas las enfermedades . El rechazo a la muerte se refugia en la relación médico-enfermo, confesionario”.</a:t>
            </a:r>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54274"/>
                                        </p:tgtEl>
                                        <p:attrNameLst>
                                          <p:attrName>style.visibility</p:attrName>
                                        </p:attrNameLst>
                                      </p:cBhvr>
                                      <p:to>
                                        <p:strVal val="visible"/>
                                      </p:to>
                                    </p:set>
                                    <p:animEffect transition="in" filter="fade">
                                      <p:cBhvr>
                                        <p:cTn id="7" dur="1000"/>
                                        <p:tgtEl>
                                          <p:spTgt spid="54274"/>
                                        </p:tgtEl>
                                      </p:cBhvr>
                                    </p:animEffect>
                                    <p:anim calcmode="lin" valueType="num">
                                      <p:cBhvr>
                                        <p:cTn id="8" dur="1000" fill="hold"/>
                                        <p:tgtEl>
                                          <p:spTgt spid="54274"/>
                                        </p:tgtEl>
                                        <p:attrNameLst>
                                          <p:attrName>ppt_x</p:attrName>
                                        </p:attrNameLst>
                                      </p:cBhvr>
                                      <p:tavLst>
                                        <p:tav tm="0">
                                          <p:val>
                                            <p:strVal val="#ppt_x-.1"/>
                                          </p:val>
                                        </p:tav>
                                        <p:tav tm="100000">
                                          <p:val>
                                            <p:strVal val="#ppt_x"/>
                                          </p:val>
                                        </p:tav>
                                      </p:tavLst>
                                    </p:anim>
                                    <p:anim calcmode="lin" valueType="num">
                                      <p:cBhvr>
                                        <p:cTn id="9" dur="1000" fill="hold"/>
                                        <p:tgtEl>
                                          <p:spTgt spid="54274"/>
                                        </p:tgtEl>
                                        <p:attrNameLst>
                                          <p:attrName>ppt_y</p:attrName>
                                        </p:attrNameLst>
                                      </p:cBhvr>
                                      <p:tavLst>
                                        <p:tav tm="0">
                                          <p:val>
                                            <p:strVal val="#ppt_y"/>
                                          </p:val>
                                        </p:tav>
                                        <p:tav tm="100000">
                                          <p:val>
                                            <p:strVal val="#ppt_y"/>
                                          </p:val>
                                        </p:tav>
                                      </p:tavLst>
                                    </p:anim>
                                  </p:childTnLst>
                                </p:cTn>
                              </p:par>
                            </p:childTnLst>
                          </p:cTn>
                        </p:par>
                        <p:par>
                          <p:cTn id="10" fill="hold">
                            <p:stCondLst>
                              <p:cond delay="8000"/>
                            </p:stCondLst>
                            <p:childTnLst>
                              <p:par>
                                <p:cTn id="11" presetID="54" presetClass="entr" presetSubtype="0" accel="100000" fill="hold" grpId="0" nodeType="afterEffect">
                                  <p:stCondLst>
                                    <p:cond delay="0"/>
                                  </p:stCondLst>
                                  <p:childTnLst>
                                    <p:set>
                                      <p:cBhvr>
                                        <p:cTn id="12" dur="1" fill="hold">
                                          <p:stCondLst>
                                            <p:cond delay="0"/>
                                          </p:stCondLst>
                                        </p:cTn>
                                        <p:tgtEl>
                                          <p:spTgt spid="54275">
                                            <p:txEl>
                                              <p:pRg st="0" end="0"/>
                                            </p:txEl>
                                          </p:spTgt>
                                        </p:tgtEl>
                                        <p:attrNameLst>
                                          <p:attrName>style.visibility</p:attrName>
                                        </p:attrNameLst>
                                      </p:cBhvr>
                                      <p:to>
                                        <p:strVal val="visible"/>
                                      </p:to>
                                    </p:set>
                                    <p:anim calcmode="lin" valueType="num">
                                      <p:cBhvr>
                                        <p:cTn id="13" dur="1000" fill="hold"/>
                                        <p:tgtEl>
                                          <p:spTgt spid="54275">
                                            <p:txEl>
                                              <p:pRg st="0" end="0"/>
                                            </p:txEl>
                                          </p:spTgt>
                                        </p:tgtEl>
                                        <p:attrNameLst>
                                          <p:attrName>ppt_w</p:attrName>
                                        </p:attrNameLst>
                                      </p:cBhvr>
                                      <p:tavLst>
                                        <p:tav tm="0">
                                          <p:val>
                                            <p:strVal val="#ppt_w*0.05"/>
                                          </p:val>
                                        </p:tav>
                                        <p:tav tm="100000">
                                          <p:val>
                                            <p:strVal val="#ppt_w"/>
                                          </p:val>
                                        </p:tav>
                                      </p:tavLst>
                                    </p:anim>
                                    <p:anim calcmode="lin" valueType="num">
                                      <p:cBhvr>
                                        <p:cTn id="14" dur="1000" fill="hold"/>
                                        <p:tgtEl>
                                          <p:spTgt spid="54275">
                                            <p:txEl>
                                              <p:pRg st="0" end="0"/>
                                            </p:txEl>
                                          </p:spTgt>
                                        </p:tgtEl>
                                        <p:attrNameLst>
                                          <p:attrName>ppt_h</p:attrName>
                                        </p:attrNameLst>
                                      </p:cBhvr>
                                      <p:tavLst>
                                        <p:tav tm="0">
                                          <p:val>
                                            <p:strVal val="#ppt_h"/>
                                          </p:val>
                                        </p:tav>
                                        <p:tav tm="100000">
                                          <p:val>
                                            <p:strVal val="#ppt_h"/>
                                          </p:val>
                                        </p:tav>
                                      </p:tavLst>
                                    </p:anim>
                                    <p:anim calcmode="lin" valueType="num">
                                      <p:cBhvr>
                                        <p:cTn id="15" dur="1000" fill="hold"/>
                                        <p:tgtEl>
                                          <p:spTgt spid="54275">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54275">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5427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4" presetClass="entr" presetSubtype="0" accel="100000" fill="hold" grpId="0" nodeType="clickEffect">
                                  <p:stCondLst>
                                    <p:cond delay="0"/>
                                  </p:stCondLst>
                                  <p:childTnLst>
                                    <p:set>
                                      <p:cBhvr>
                                        <p:cTn id="21" dur="1" fill="hold">
                                          <p:stCondLst>
                                            <p:cond delay="0"/>
                                          </p:stCondLst>
                                        </p:cTn>
                                        <p:tgtEl>
                                          <p:spTgt spid="54275">
                                            <p:txEl>
                                              <p:pRg st="1" end="1"/>
                                            </p:txEl>
                                          </p:spTgt>
                                        </p:tgtEl>
                                        <p:attrNameLst>
                                          <p:attrName>style.visibility</p:attrName>
                                        </p:attrNameLst>
                                      </p:cBhvr>
                                      <p:to>
                                        <p:strVal val="visible"/>
                                      </p:to>
                                    </p:set>
                                    <p:anim calcmode="lin" valueType="num">
                                      <p:cBhvr>
                                        <p:cTn id="22" dur="1000" fill="hold"/>
                                        <p:tgtEl>
                                          <p:spTgt spid="54275">
                                            <p:txEl>
                                              <p:pRg st="1" end="1"/>
                                            </p:txEl>
                                          </p:spTgt>
                                        </p:tgtEl>
                                        <p:attrNameLst>
                                          <p:attrName>ppt_w</p:attrName>
                                        </p:attrNameLst>
                                      </p:cBhvr>
                                      <p:tavLst>
                                        <p:tav tm="0">
                                          <p:val>
                                            <p:strVal val="#ppt_w*0.05"/>
                                          </p:val>
                                        </p:tav>
                                        <p:tav tm="100000">
                                          <p:val>
                                            <p:strVal val="#ppt_w"/>
                                          </p:val>
                                        </p:tav>
                                      </p:tavLst>
                                    </p:anim>
                                    <p:anim calcmode="lin" valueType="num">
                                      <p:cBhvr>
                                        <p:cTn id="23" dur="1000" fill="hold"/>
                                        <p:tgtEl>
                                          <p:spTgt spid="54275">
                                            <p:txEl>
                                              <p:pRg st="1" end="1"/>
                                            </p:txEl>
                                          </p:spTgt>
                                        </p:tgtEl>
                                        <p:attrNameLst>
                                          <p:attrName>ppt_h</p:attrName>
                                        </p:attrNameLst>
                                      </p:cBhvr>
                                      <p:tavLst>
                                        <p:tav tm="0">
                                          <p:val>
                                            <p:strVal val="#ppt_h"/>
                                          </p:val>
                                        </p:tav>
                                        <p:tav tm="100000">
                                          <p:val>
                                            <p:strVal val="#ppt_h"/>
                                          </p:val>
                                        </p:tav>
                                      </p:tavLst>
                                    </p:anim>
                                    <p:anim calcmode="lin" valueType="num">
                                      <p:cBhvr>
                                        <p:cTn id="24" dur="1000" fill="hold"/>
                                        <p:tgtEl>
                                          <p:spTgt spid="54275">
                                            <p:txEl>
                                              <p:pRg st="1" end="1"/>
                                            </p:txEl>
                                          </p:spTgt>
                                        </p:tgtEl>
                                        <p:attrNameLst>
                                          <p:attrName>ppt_x</p:attrName>
                                        </p:attrNameLst>
                                      </p:cBhvr>
                                      <p:tavLst>
                                        <p:tav tm="0">
                                          <p:val>
                                            <p:strVal val="#ppt_x-.2"/>
                                          </p:val>
                                        </p:tav>
                                        <p:tav tm="100000">
                                          <p:val>
                                            <p:strVal val="#ppt_x"/>
                                          </p:val>
                                        </p:tav>
                                      </p:tavLst>
                                    </p:anim>
                                    <p:anim calcmode="lin" valueType="num">
                                      <p:cBhvr>
                                        <p:cTn id="25" dur="1000" fill="hold"/>
                                        <p:tgtEl>
                                          <p:spTgt spid="54275">
                                            <p:txEl>
                                              <p:pRg st="1" end="1"/>
                                            </p:txEl>
                                          </p:spTgt>
                                        </p:tgtEl>
                                        <p:attrNameLst>
                                          <p:attrName>ppt_y</p:attrName>
                                        </p:attrNameLst>
                                      </p:cBhvr>
                                      <p:tavLst>
                                        <p:tav tm="0">
                                          <p:val>
                                            <p:strVal val="#ppt_y"/>
                                          </p:val>
                                        </p:tav>
                                        <p:tav tm="100000">
                                          <p:val>
                                            <p:strVal val="#ppt_y"/>
                                          </p:val>
                                        </p:tav>
                                      </p:tavLst>
                                    </p:anim>
                                    <p:animEffect transition="in" filter="fade">
                                      <p:cBhvr>
                                        <p:cTn id="26" dur="1000"/>
                                        <p:tgtEl>
                                          <p:spTgt spid="5427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4" presetClass="entr" presetSubtype="0" accel="100000" fill="hold" grpId="0" nodeType="clickEffect">
                                  <p:stCondLst>
                                    <p:cond delay="0"/>
                                  </p:stCondLst>
                                  <p:childTnLst>
                                    <p:set>
                                      <p:cBhvr>
                                        <p:cTn id="30" dur="1" fill="hold">
                                          <p:stCondLst>
                                            <p:cond delay="0"/>
                                          </p:stCondLst>
                                        </p:cTn>
                                        <p:tgtEl>
                                          <p:spTgt spid="54275">
                                            <p:txEl>
                                              <p:pRg st="2" end="2"/>
                                            </p:txEl>
                                          </p:spTgt>
                                        </p:tgtEl>
                                        <p:attrNameLst>
                                          <p:attrName>style.visibility</p:attrName>
                                        </p:attrNameLst>
                                      </p:cBhvr>
                                      <p:to>
                                        <p:strVal val="visible"/>
                                      </p:to>
                                    </p:set>
                                    <p:anim calcmode="lin" valueType="num">
                                      <p:cBhvr>
                                        <p:cTn id="31" dur="1000" fill="hold"/>
                                        <p:tgtEl>
                                          <p:spTgt spid="54275">
                                            <p:txEl>
                                              <p:pRg st="2" end="2"/>
                                            </p:txEl>
                                          </p:spTgt>
                                        </p:tgtEl>
                                        <p:attrNameLst>
                                          <p:attrName>ppt_w</p:attrName>
                                        </p:attrNameLst>
                                      </p:cBhvr>
                                      <p:tavLst>
                                        <p:tav tm="0">
                                          <p:val>
                                            <p:strVal val="#ppt_w*0.05"/>
                                          </p:val>
                                        </p:tav>
                                        <p:tav tm="100000">
                                          <p:val>
                                            <p:strVal val="#ppt_w"/>
                                          </p:val>
                                        </p:tav>
                                      </p:tavLst>
                                    </p:anim>
                                    <p:anim calcmode="lin" valueType="num">
                                      <p:cBhvr>
                                        <p:cTn id="32" dur="1000" fill="hold"/>
                                        <p:tgtEl>
                                          <p:spTgt spid="54275">
                                            <p:txEl>
                                              <p:pRg st="2" end="2"/>
                                            </p:txEl>
                                          </p:spTgt>
                                        </p:tgtEl>
                                        <p:attrNameLst>
                                          <p:attrName>ppt_h</p:attrName>
                                        </p:attrNameLst>
                                      </p:cBhvr>
                                      <p:tavLst>
                                        <p:tav tm="0">
                                          <p:val>
                                            <p:strVal val="#ppt_h"/>
                                          </p:val>
                                        </p:tav>
                                        <p:tav tm="100000">
                                          <p:val>
                                            <p:strVal val="#ppt_h"/>
                                          </p:val>
                                        </p:tav>
                                      </p:tavLst>
                                    </p:anim>
                                    <p:anim calcmode="lin" valueType="num">
                                      <p:cBhvr>
                                        <p:cTn id="33" dur="1000" fill="hold"/>
                                        <p:tgtEl>
                                          <p:spTgt spid="54275">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54275">
                                            <p:txEl>
                                              <p:pRg st="2" end="2"/>
                                            </p:txEl>
                                          </p:spTgt>
                                        </p:tgtEl>
                                        <p:attrNameLst>
                                          <p:attrName>ppt_y</p:attrName>
                                        </p:attrNameLst>
                                      </p:cBhvr>
                                      <p:tavLst>
                                        <p:tav tm="0">
                                          <p:val>
                                            <p:strVal val="#ppt_y"/>
                                          </p:val>
                                        </p:tav>
                                        <p:tav tm="100000">
                                          <p:val>
                                            <p:strVal val="#ppt_y"/>
                                          </p:val>
                                        </p:tav>
                                      </p:tavLst>
                                    </p:anim>
                                    <p:animEffect transition="in" filter="fade">
                                      <p:cBhvr>
                                        <p:cTn id="35" dur="1000"/>
                                        <p:tgtEl>
                                          <p:spTgt spid="54275">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4" presetClass="entr" presetSubtype="0" accel="100000" fill="hold" grpId="0" nodeType="clickEffect">
                                  <p:stCondLst>
                                    <p:cond delay="0"/>
                                  </p:stCondLst>
                                  <p:childTnLst>
                                    <p:set>
                                      <p:cBhvr>
                                        <p:cTn id="39" dur="1" fill="hold">
                                          <p:stCondLst>
                                            <p:cond delay="0"/>
                                          </p:stCondLst>
                                        </p:cTn>
                                        <p:tgtEl>
                                          <p:spTgt spid="54275">
                                            <p:txEl>
                                              <p:pRg st="3" end="3"/>
                                            </p:txEl>
                                          </p:spTgt>
                                        </p:tgtEl>
                                        <p:attrNameLst>
                                          <p:attrName>style.visibility</p:attrName>
                                        </p:attrNameLst>
                                      </p:cBhvr>
                                      <p:to>
                                        <p:strVal val="visible"/>
                                      </p:to>
                                    </p:set>
                                    <p:anim calcmode="lin" valueType="num">
                                      <p:cBhvr>
                                        <p:cTn id="40" dur="1000" fill="hold"/>
                                        <p:tgtEl>
                                          <p:spTgt spid="54275">
                                            <p:txEl>
                                              <p:pRg st="3" end="3"/>
                                            </p:txEl>
                                          </p:spTgt>
                                        </p:tgtEl>
                                        <p:attrNameLst>
                                          <p:attrName>ppt_w</p:attrName>
                                        </p:attrNameLst>
                                      </p:cBhvr>
                                      <p:tavLst>
                                        <p:tav tm="0">
                                          <p:val>
                                            <p:strVal val="#ppt_w*0.05"/>
                                          </p:val>
                                        </p:tav>
                                        <p:tav tm="100000">
                                          <p:val>
                                            <p:strVal val="#ppt_w"/>
                                          </p:val>
                                        </p:tav>
                                      </p:tavLst>
                                    </p:anim>
                                    <p:anim calcmode="lin" valueType="num">
                                      <p:cBhvr>
                                        <p:cTn id="41" dur="1000" fill="hold"/>
                                        <p:tgtEl>
                                          <p:spTgt spid="54275">
                                            <p:txEl>
                                              <p:pRg st="3" end="3"/>
                                            </p:txEl>
                                          </p:spTgt>
                                        </p:tgtEl>
                                        <p:attrNameLst>
                                          <p:attrName>ppt_h</p:attrName>
                                        </p:attrNameLst>
                                      </p:cBhvr>
                                      <p:tavLst>
                                        <p:tav tm="0">
                                          <p:val>
                                            <p:strVal val="#ppt_h"/>
                                          </p:val>
                                        </p:tav>
                                        <p:tav tm="100000">
                                          <p:val>
                                            <p:strVal val="#ppt_h"/>
                                          </p:val>
                                        </p:tav>
                                      </p:tavLst>
                                    </p:anim>
                                    <p:anim calcmode="lin" valueType="num">
                                      <p:cBhvr>
                                        <p:cTn id="42" dur="1000" fill="hold"/>
                                        <p:tgtEl>
                                          <p:spTgt spid="54275">
                                            <p:txEl>
                                              <p:pRg st="3" end="3"/>
                                            </p:txEl>
                                          </p:spTgt>
                                        </p:tgtEl>
                                        <p:attrNameLst>
                                          <p:attrName>ppt_x</p:attrName>
                                        </p:attrNameLst>
                                      </p:cBhvr>
                                      <p:tavLst>
                                        <p:tav tm="0">
                                          <p:val>
                                            <p:strVal val="#ppt_x-.2"/>
                                          </p:val>
                                        </p:tav>
                                        <p:tav tm="100000">
                                          <p:val>
                                            <p:strVal val="#ppt_x"/>
                                          </p:val>
                                        </p:tav>
                                      </p:tavLst>
                                    </p:anim>
                                    <p:anim calcmode="lin" valueType="num">
                                      <p:cBhvr>
                                        <p:cTn id="43" dur="1000" fill="hold"/>
                                        <p:tgtEl>
                                          <p:spTgt spid="54275">
                                            <p:txEl>
                                              <p:pRg st="3" end="3"/>
                                            </p:txEl>
                                          </p:spTgt>
                                        </p:tgtEl>
                                        <p:attrNameLst>
                                          <p:attrName>ppt_y</p:attrName>
                                        </p:attrNameLst>
                                      </p:cBhvr>
                                      <p:tavLst>
                                        <p:tav tm="0">
                                          <p:val>
                                            <p:strVal val="#ppt_y"/>
                                          </p:val>
                                        </p:tav>
                                        <p:tav tm="100000">
                                          <p:val>
                                            <p:strVal val="#ppt_y"/>
                                          </p:val>
                                        </p:tav>
                                      </p:tavLst>
                                    </p:anim>
                                    <p:animEffect transition="in" filter="fade">
                                      <p:cBhvr>
                                        <p:cTn id="44" dur="1000"/>
                                        <p:tgtEl>
                                          <p:spTgt spid="54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s-ES" sz="3200" dirty="0" smtClean="0">
                <a:latin typeface="Bookman Old Style" pitchFamily="18" charset="0"/>
              </a:rPr>
              <a:t>I. </a:t>
            </a:r>
            <a:r>
              <a:rPr lang="es-ES" sz="3200" dirty="0" smtClean="0"/>
              <a:t>La regulación jurídica de la muerte</a:t>
            </a:r>
            <a:br>
              <a:rPr lang="es-ES" sz="3200" dirty="0" smtClean="0"/>
            </a:br>
            <a:r>
              <a:rPr lang="es-ES" sz="3200" dirty="0" smtClean="0"/>
              <a:t>Especial referencia al criterio neurológico</a:t>
            </a:r>
            <a:endParaRPr lang="es-ES" sz="3200" dirty="0" smtClean="0">
              <a:latin typeface="Bookman Old Style" pitchFamily="18" charset="0"/>
            </a:endParaRPr>
          </a:p>
        </p:txBody>
      </p:sp>
      <p:sp>
        <p:nvSpPr>
          <p:cNvPr id="55299" name="Rectangle 3"/>
          <p:cNvSpPr>
            <a:spLocks noGrp="1" noChangeArrowheads="1"/>
          </p:cNvSpPr>
          <p:nvPr>
            <p:ph type="body" idx="1"/>
          </p:nvPr>
        </p:nvSpPr>
        <p:spPr/>
        <p:txBody>
          <a:bodyPr/>
          <a:lstStyle/>
          <a:p>
            <a:pPr algn="just" eaLnBrk="1" hangingPunct="1">
              <a:lnSpc>
                <a:spcPct val="90000"/>
              </a:lnSpc>
            </a:pPr>
            <a:r>
              <a:rPr lang="es-ES" sz="2000" u="sng" dirty="0" smtClean="0">
                <a:latin typeface="Bookman Old Style" pitchFamily="18" charset="0"/>
              </a:rPr>
              <a:t>Buscando el sentido de nuestra propia muerte</a:t>
            </a:r>
          </a:p>
          <a:p>
            <a:pPr marL="457200" indent="-457200" algn="just" eaLnBrk="1" hangingPunct="1">
              <a:lnSpc>
                <a:spcPct val="90000"/>
              </a:lnSpc>
              <a:buAutoNum type="alphaLcParenR"/>
            </a:pPr>
            <a:r>
              <a:rPr lang="es-ES" sz="2000" dirty="0" smtClean="0">
                <a:solidFill>
                  <a:schemeClr val="accent6">
                    <a:lumMod val="60000"/>
                    <a:lumOff val="40000"/>
                  </a:schemeClr>
                </a:solidFill>
                <a:latin typeface="Bookman Old Style" pitchFamily="18" charset="0"/>
              </a:rPr>
              <a:t>Negativamente</a:t>
            </a:r>
            <a:r>
              <a:rPr lang="es-ES" sz="2000" dirty="0" smtClean="0">
                <a:latin typeface="Bookman Old Style" pitchFamily="18" charset="0"/>
              </a:rPr>
              <a:t>. La muerte quita todo sentido a nuestras vidas y </a:t>
            </a:r>
            <a:r>
              <a:rPr lang="es-ES" sz="2000" dirty="0" smtClean="0">
                <a:solidFill>
                  <a:srgbClr val="00B050"/>
                </a:solidFill>
                <a:latin typeface="Bookman Old Style" pitchFamily="18" charset="0"/>
              </a:rPr>
              <a:t>Positivamente</a:t>
            </a:r>
            <a:r>
              <a:rPr lang="es-ES" sz="2000" dirty="0" smtClean="0">
                <a:latin typeface="Bookman Old Style" pitchFamily="18" charset="0"/>
              </a:rPr>
              <a:t>. La muerte otorga último y auténtico sentido a la vida, el limitado tiempo terrenal del hombre, resulta condición de posibilidad del sentido de la vida.</a:t>
            </a:r>
          </a:p>
          <a:p>
            <a:pPr marL="457200" indent="-457200" algn="just" eaLnBrk="1" hangingPunct="1">
              <a:lnSpc>
                <a:spcPct val="90000"/>
              </a:lnSpc>
              <a:buAutoNum type="alphaLcParenR"/>
            </a:pPr>
            <a:r>
              <a:rPr lang="es-ES" sz="2000" dirty="0" smtClean="0">
                <a:latin typeface="Bookman Old Style" pitchFamily="18" charset="0"/>
              </a:rPr>
              <a:t>Schopenhauer: </a:t>
            </a:r>
            <a:r>
              <a:rPr lang="es-ES" sz="1600" dirty="0" smtClean="0">
                <a:latin typeface="Bookman Old Style" pitchFamily="18" charset="0"/>
              </a:rPr>
              <a:t>“Sin la muerte el hombre nunca hubiera comenzado a filosofar. La muerte es aquello que no puede pensarse ni comprenderse porque es lo que acaba con nuestro pensamiento”.</a:t>
            </a:r>
          </a:p>
          <a:p>
            <a:pPr marL="457200" indent="-457200" algn="just" eaLnBrk="1" hangingPunct="1">
              <a:lnSpc>
                <a:spcPct val="90000"/>
              </a:lnSpc>
              <a:buAutoNum type="alphaLcParenR"/>
            </a:pPr>
            <a:r>
              <a:rPr lang="es-ES" sz="2000" dirty="0" smtClean="0">
                <a:latin typeface="Bookman Old Style" pitchFamily="18" charset="0"/>
              </a:rPr>
              <a:t>Unamuno</a:t>
            </a:r>
            <a:r>
              <a:rPr lang="es-ES" sz="1600" dirty="0" smtClean="0">
                <a:latin typeface="Bookman Old Style" pitchFamily="18" charset="0"/>
              </a:rPr>
              <a:t>: “Los hombres vivimos juntos, pero cada uno se muere solo y la muerte es la suprema soledad”.</a:t>
            </a:r>
          </a:p>
          <a:p>
            <a:pPr marL="457200" indent="-457200" algn="just" eaLnBrk="1" hangingPunct="1">
              <a:lnSpc>
                <a:spcPct val="90000"/>
              </a:lnSpc>
              <a:buNone/>
            </a:pPr>
            <a:endParaRPr lang="es-ES" sz="1600" dirty="0" smtClean="0">
              <a:latin typeface="Bookman Old Style" pitchFamily="18" charset="0"/>
            </a:endParaRPr>
          </a:p>
          <a:p>
            <a:pPr marL="457200" indent="-457200" algn="just" eaLnBrk="1" hangingPunct="1">
              <a:lnSpc>
                <a:spcPct val="90000"/>
              </a:lnSpc>
              <a:buNone/>
            </a:pPr>
            <a:endParaRPr lang="es-ES" sz="1600" dirty="0" smtClean="0">
              <a:latin typeface="Bookman Old Style" pitchFamily="18" charset="0"/>
            </a:endParaRPr>
          </a:p>
          <a:p>
            <a:pPr marL="457200" indent="-457200" algn="just" eaLnBrk="1" hangingPunct="1">
              <a:lnSpc>
                <a:spcPct val="90000"/>
              </a:lnSpc>
              <a:buNone/>
            </a:pPr>
            <a:endParaRPr lang="es-ES" sz="1600" dirty="0" smtClean="0">
              <a:latin typeface="Bookman Old Style" pitchFamily="18" charset="0"/>
            </a:endParaRPr>
          </a:p>
          <a:p>
            <a:pPr marL="457200" indent="-457200" algn="just" eaLnBrk="1" hangingPunct="1">
              <a:lnSpc>
                <a:spcPct val="90000"/>
              </a:lnSpc>
              <a:buNone/>
            </a:pPr>
            <a:endParaRPr lang="es-ES" sz="1600" dirty="0" smtClean="0">
              <a:latin typeface="Bookman Old Style" pitchFamily="18" charset="0"/>
            </a:endParaRPr>
          </a:p>
          <a:p>
            <a:pPr marL="457200" indent="-457200" algn="just" eaLnBrk="1" hangingPunct="1">
              <a:lnSpc>
                <a:spcPct val="90000"/>
              </a:lnSpc>
              <a:buAutoNum type="alphaLcParenR"/>
            </a:pPr>
            <a:endParaRPr lang="es-ES" sz="2000" dirty="0" smtClean="0">
              <a:solidFill>
                <a:schemeClr val="bg1"/>
              </a:solidFill>
              <a:latin typeface="Bookman Old Style"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55298"/>
                                        </p:tgtEl>
                                        <p:attrNameLst>
                                          <p:attrName>style.visibility</p:attrName>
                                        </p:attrNameLst>
                                      </p:cBhvr>
                                      <p:to>
                                        <p:strVal val="visible"/>
                                      </p:to>
                                    </p:set>
                                    <p:animEffect transition="in" filter="fade">
                                      <p:cBhvr>
                                        <p:cTn id="7" dur="1000"/>
                                        <p:tgtEl>
                                          <p:spTgt spid="55298"/>
                                        </p:tgtEl>
                                      </p:cBhvr>
                                    </p:animEffect>
                                    <p:anim calcmode="lin" valueType="num">
                                      <p:cBhvr>
                                        <p:cTn id="8" dur="1000" fill="hold"/>
                                        <p:tgtEl>
                                          <p:spTgt spid="55298"/>
                                        </p:tgtEl>
                                        <p:attrNameLst>
                                          <p:attrName>ppt_x</p:attrName>
                                        </p:attrNameLst>
                                      </p:cBhvr>
                                      <p:tavLst>
                                        <p:tav tm="0">
                                          <p:val>
                                            <p:strVal val="#ppt_x-.1"/>
                                          </p:val>
                                        </p:tav>
                                        <p:tav tm="100000">
                                          <p:val>
                                            <p:strVal val="#ppt_x"/>
                                          </p:val>
                                        </p:tav>
                                      </p:tavLst>
                                    </p:anim>
                                    <p:anim calcmode="lin" valueType="num">
                                      <p:cBhvr>
                                        <p:cTn id="9" dur="1000" fill="hold"/>
                                        <p:tgtEl>
                                          <p:spTgt spid="55298"/>
                                        </p:tgtEl>
                                        <p:attrNameLst>
                                          <p:attrName>ppt_y</p:attrName>
                                        </p:attrNameLst>
                                      </p:cBhvr>
                                      <p:tavLst>
                                        <p:tav tm="0">
                                          <p:val>
                                            <p:strVal val="#ppt_y"/>
                                          </p:val>
                                        </p:tav>
                                        <p:tav tm="100000">
                                          <p:val>
                                            <p:strVal val="#ppt_y"/>
                                          </p:val>
                                        </p:tav>
                                      </p:tavLst>
                                    </p:anim>
                                  </p:childTnLst>
                                </p:cTn>
                              </p:par>
                            </p:childTnLst>
                          </p:cTn>
                        </p:par>
                        <p:par>
                          <p:cTn id="10" fill="hold">
                            <p:stCondLst>
                              <p:cond delay="8000"/>
                            </p:stCondLst>
                            <p:childTnLst>
                              <p:par>
                                <p:cTn id="11" presetID="12" presetClass="entr" presetSubtype="4" fill="hold" grpId="0" nodeType="afterEffect">
                                  <p:stCondLst>
                                    <p:cond delay="0"/>
                                  </p:stCondLst>
                                  <p:childTnLst>
                                    <p:set>
                                      <p:cBhvr>
                                        <p:cTn id="12" dur="1" fill="hold">
                                          <p:stCondLst>
                                            <p:cond delay="0"/>
                                          </p:stCondLst>
                                        </p:cTn>
                                        <p:tgtEl>
                                          <p:spTgt spid="55299">
                                            <p:txEl>
                                              <p:pRg st="0" end="0"/>
                                            </p:txEl>
                                          </p:spTgt>
                                        </p:tgtEl>
                                        <p:attrNameLst>
                                          <p:attrName>style.visibility</p:attrName>
                                        </p:attrNameLst>
                                      </p:cBhvr>
                                      <p:to>
                                        <p:strVal val="visible"/>
                                      </p:to>
                                    </p:set>
                                    <p:animEffect transition="in" filter="slide(fromBottom)">
                                      <p:cBhvr>
                                        <p:cTn id="13" dur="1000"/>
                                        <p:tgtEl>
                                          <p:spTgt spid="5529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55299">
                                            <p:txEl>
                                              <p:pRg st="1" end="1"/>
                                            </p:txEl>
                                          </p:spTgt>
                                        </p:tgtEl>
                                        <p:attrNameLst>
                                          <p:attrName>style.visibility</p:attrName>
                                        </p:attrNameLst>
                                      </p:cBhvr>
                                      <p:to>
                                        <p:strVal val="visible"/>
                                      </p:to>
                                    </p:set>
                                    <p:animEffect transition="in" filter="slide(fromBottom)">
                                      <p:cBhvr>
                                        <p:cTn id="18" dur="1000"/>
                                        <p:tgtEl>
                                          <p:spTgt spid="5529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55299">
                                            <p:txEl>
                                              <p:pRg st="2" end="2"/>
                                            </p:txEl>
                                          </p:spTgt>
                                        </p:tgtEl>
                                        <p:attrNameLst>
                                          <p:attrName>style.visibility</p:attrName>
                                        </p:attrNameLst>
                                      </p:cBhvr>
                                      <p:to>
                                        <p:strVal val="visible"/>
                                      </p:to>
                                    </p:set>
                                    <p:animEffect transition="in" filter="slide(fromBottom)">
                                      <p:cBhvr>
                                        <p:cTn id="23" dur="1000"/>
                                        <p:tgtEl>
                                          <p:spTgt spid="552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55299">
                                            <p:txEl>
                                              <p:pRg st="3" end="3"/>
                                            </p:txEl>
                                          </p:spTgt>
                                        </p:tgtEl>
                                        <p:attrNameLst>
                                          <p:attrName>style.visibility</p:attrName>
                                        </p:attrNameLst>
                                      </p:cBhvr>
                                      <p:to>
                                        <p:strVal val="visible"/>
                                      </p:to>
                                    </p:set>
                                    <p:animEffect transition="in" filter="slide(fromBottom)">
                                      <p:cBhvr>
                                        <p:cTn id="28" dur="10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s-ES" sz="3200" dirty="0" smtClean="0">
                <a:latin typeface="Bookman Old Style" pitchFamily="18" charset="0"/>
              </a:rPr>
              <a:t>I. </a:t>
            </a:r>
            <a:r>
              <a:rPr lang="es-ES" sz="3200" dirty="0" smtClean="0"/>
              <a:t>La regulación jurídica de la muerte</a:t>
            </a:r>
            <a:br>
              <a:rPr lang="es-ES" sz="3200" dirty="0" smtClean="0"/>
            </a:br>
            <a:r>
              <a:rPr lang="es-ES" sz="3200" dirty="0" smtClean="0"/>
              <a:t>Especial referencia al criterio neurológico</a:t>
            </a:r>
            <a:endParaRPr lang="es-ES" sz="3200" dirty="0" smtClean="0">
              <a:latin typeface="Bookman Old Style" pitchFamily="18" charset="0"/>
            </a:endParaRPr>
          </a:p>
        </p:txBody>
      </p:sp>
      <p:sp>
        <p:nvSpPr>
          <p:cNvPr id="56323" name="Rectangle 3"/>
          <p:cNvSpPr>
            <a:spLocks noGrp="1" noChangeArrowheads="1"/>
          </p:cNvSpPr>
          <p:nvPr>
            <p:ph type="body" idx="1"/>
          </p:nvPr>
        </p:nvSpPr>
        <p:spPr/>
        <p:txBody>
          <a:bodyPr/>
          <a:lstStyle/>
          <a:p>
            <a:pPr algn="just" eaLnBrk="1" hangingPunct="1">
              <a:lnSpc>
                <a:spcPct val="80000"/>
              </a:lnSpc>
              <a:buFont typeface="Wingdings" pitchFamily="2" charset="2"/>
              <a:buChar char="§"/>
            </a:pPr>
            <a:r>
              <a:rPr lang="es-ES" sz="2000" u="sng" dirty="0" smtClean="0">
                <a:latin typeface="Bookman Old Style" pitchFamily="18" charset="0"/>
              </a:rPr>
              <a:t>Esbozo histórico de los criterios sobre la determinación de la muerte</a:t>
            </a:r>
          </a:p>
          <a:p>
            <a:pPr marL="457200" indent="-457200" algn="just" eaLnBrk="1" hangingPunct="1">
              <a:lnSpc>
                <a:spcPct val="80000"/>
              </a:lnSpc>
              <a:buAutoNum type="alphaLcParenR"/>
            </a:pPr>
            <a:r>
              <a:rPr lang="es-ES" sz="2000" dirty="0" smtClean="0">
                <a:latin typeface="Bookman Old Style" pitchFamily="18" charset="0"/>
              </a:rPr>
              <a:t>El hecho de designar a un individuo como cadáver: del latín </a:t>
            </a:r>
            <a:r>
              <a:rPr lang="es-ES" sz="2000" i="1" dirty="0" err="1" smtClean="0">
                <a:latin typeface="Bookman Old Style" pitchFamily="18" charset="0"/>
              </a:rPr>
              <a:t>CAro</a:t>
            </a:r>
            <a:r>
              <a:rPr lang="es-ES" sz="2000" i="1" dirty="0" smtClean="0">
                <a:latin typeface="Bookman Old Style" pitchFamily="18" charset="0"/>
              </a:rPr>
              <a:t>- </a:t>
            </a:r>
            <a:r>
              <a:rPr lang="es-ES" sz="2000" i="1" dirty="0" err="1" smtClean="0">
                <a:latin typeface="Bookman Old Style" pitchFamily="18" charset="0"/>
              </a:rPr>
              <a:t>DAta</a:t>
            </a:r>
            <a:r>
              <a:rPr lang="es-ES" sz="2000" i="1" dirty="0" smtClean="0">
                <a:latin typeface="Bookman Old Style" pitchFamily="18" charset="0"/>
              </a:rPr>
              <a:t>- </a:t>
            </a:r>
            <a:r>
              <a:rPr lang="es-ES" sz="2000" i="1" dirty="0" err="1" smtClean="0">
                <a:latin typeface="Bookman Old Style" pitchFamily="18" charset="0"/>
              </a:rPr>
              <a:t>VERnibus</a:t>
            </a:r>
            <a:r>
              <a:rPr lang="es-ES" sz="2000" i="1" dirty="0" smtClean="0">
                <a:latin typeface="Bookman Old Style" pitchFamily="18" charset="0"/>
              </a:rPr>
              <a:t> </a:t>
            </a:r>
            <a:r>
              <a:rPr lang="es-ES" sz="2000" dirty="0" smtClean="0">
                <a:latin typeface="Bookman Old Style" pitchFamily="18" charset="0"/>
              </a:rPr>
              <a:t>(</a:t>
            </a:r>
            <a:r>
              <a:rPr lang="es-ES" sz="1400" dirty="0" smtClean="0">
                <a:latin typeface="Bookman Old Style" pitchFamily="18" charset="0"/>
              </a:rPr>
              <a:t>Carne-tiempo-gusanos) </a:t>
            </a:r>
            <a:r>
              <a:rPr lang="es-ES" sz="2000" dirty="0" smtClean="0">
                <a:latin typeface="Bookman Old Style" pitchFamily="18" charset="0"/>
              </a:rPr>
              <a:t> afecta las relaciones personales, familiares, sociales e incluso políticas de la sociedad. Esta declaración marca el cambio de persona a cadáver, el traslado hacia la inhumación o ritos de similar naturaleza de acuerdo al contexto cultural e histórico.</a:t>
            </a:r>
          </a:p>
          <a:p>
            <a:pPr algn="just" eaLnBrk="1" hangingPunct="1">
              <a:lnSpc>
                <a:spcPct val="80000"/>
              </a:lnSpc>
              <a:buAutoNum type="alphaLcParenR"/>
            </a:pPr>
            <a:r>
              <a:rPr lang="es-ES" sz="2000" dirty="0" smtClean="0">
                <a:latin typeface="Bookman Old Style" pitchFamily="18" charset="0"/>
              </a:rPr>
              <a:t>El </a:t>
            </a:r>
            <a:r>
              <a:rPr lang="es-ES" sz="2000" i="1" dirty="0" smtClean="0">
                <a:latin typeface="Bookman Old Style" pitchFamily="18" charset="0"/>
              </a:rPr>
              <a:t>quid</a:t>
            </a:r>
            <a:r>
              <a:rPr lang="es-ES" sz="2000" dirty="0" smtClean="0">
                <a:latin typeface="Bookman Old Style" pitchFamily="18" charset="0"/>
              </a:rPr>
              <a:t>, no radica en la simple declaración de muerte, sino en la determinación del instante de “no retorno” que marca el momento en que cesa irreversiblemente toda posibilidad de vida en la persona.</a:t>
            </a:r>
          </a:p>
          <a:p>
            <a:pPr algn="just" eaLnBrk="1" hangingPunct="1">
              <a:lnSpc>
                <a:spcPct val="80000"/>
              </a:lnSpc>
              <a:buAutoNum type="alphaLcParenR"/>
            </a:pPr>
            <a:r>
              <a:rPr lang="es-ES" sz="2000" dirty="0" smtClean="0">
                <a:latin typeface="Bookman Old Style" pitchFamily="18" charset="0"/>
              </a:rPr>
              <a:t>Encontrar este límite, a partir del cual el proceso degenerativo del organismo se hace incontenible, ha sido el </a:t>
            </a:r>
            <a:r>
              <a:rPr lang="es-ES" sz="1400" dirty="0" smtClean="0">
                <a:latin typeface="Bookman Old Style" pitchFamily="18" charset="0"/>
              </a:rPr>
              <a:t>Talón de Aquiles </a:t>
            </a:r>
            <a:r>
              <a:rPr lang="es-ES" sz="2000" dirty="0" smtClean="0">
                <a:latin typeface="Bookman Old Style" pitchFamily="18" charset="0"/>
              </a:rPr>
              <a:t>de las ciencias médicas desde la Antigüedad.</a:t>
            </a:r>
            <a:endParaRPr lang="es-ES" sz="1400" dirty="0" smtClean="0">
              <a:latin typeface="Bookman Old Style" pitchFamily="18" charset="0"/>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56322"/>
                                        </p:tgtEl>
                                        <p:attrNameLst>
                                          <p:attrName>style.visibility</p:attrName>
                                        </p:attrNameLst>
                                      </p:cBhvr>
                                      <p:to>
                                        <p:strVal val="visible"/>
                                      </p:to>
                                    </p:set>
                                    <p:animEffect transition="in" filter="fade">
                                      <p:cBhvr>
                                        <p:cTn id="7" dur="1000"/>
                                        <p:tgtEl>
                                          <p:spTgt spid="56322"/>
                                        </p:tgtEl>
                                      </p:cBhvr>
                                    </p:animEffect>
                                    <p:anim calcmode="lin" valueType="num">
                                      <p:cBhvr>
                                        <p:cTn id="8" dur="1000" fill="hold"/>
                                        <p:tgtEl>
                                          <p:spTgt spid="56322"/>
                                        </p:tgtEl>
                                        <p:attrNameLst>
                                          <p:attrName>ppt_x</p:attrName>
                                        </p:attrNameLst>
                                      </p:cBhvr>
                                      <p:tavLst>
                                        <p:tav tm="0">
                                          <p:val>
                                            <p:strVal val="#ppt_x-.1"/>
                                          </p:val>
                                        </p:tav>
                                        <p:tav tm="100000">
                                          <p:val>
                                            <p:strVal val="#ppt_x"/>
                                          </p:val>
                                        </p:tav>
                                      </p:tavLst>
                                    </p:anim>
                                    <p:anim calcmode="lin" valueType="num">
                                      <p:cBhvr>
                                        <p:cTn id="9" dur="1000" fill="hold"/>
                                        <p:tgtEl>
                                          <p:spTgt spid="56322"/>
                                        </p:tgtEl>
                                        <p:attrNameLst>
                                          <p:attrName>ppt_y</p:attrName>
                                        </p:attrNameLst>
                                      </p:cBhvr>
                                      <p:tavLst>
                                        <p:tav tm="0">
                                          <p:val>
                                            <p:strVal val="#ppt_y"/>
                                          </p:val>
                                        </p:tav>
                                        <p:tav tm="100000">
                                          <p:val>
                                            <p:strVal val="#ppt_y"/>
                                          </p:val>
                                        </p:tav>
                                      </p:tavLst>
                                    </p:anim>
                                  </p:childTnLst>
                                </p:cTn>
                              </p:par>
                            </p:childTnLst>
                          </p:cTn>
                        </p:par>
                        <p:par>
                          <p:cTn id="10" fill="hold">
                            <p:stCondLst>
                              <p:cond delay="8000"/>
                            </p:stCondLst>
                            <p:childTnLst>
                              <p:par>
                                <p:cTn id="11" presetID="3" presetClass="entr" presetSubtype="10" fill="hold" grpId="0" nodeType="afterEffect">
                                  <p:stCondLst>
                                    <p:cond delay="0"/>
                                  </p:stCondLst>
                                  <p:childTnLst>
                                    <p:set>
                                      <p:cBhvr>
                                        <p:cTn id="12" dur="1" fill="hold">
                                          <p:stCondLst>
                                            <p:cond delay="0"/>
                                          </p:stCondLst>
                                        </p:cTn>
                                        <p:tgtEl>
                                          <p:spTgt spid="56323">
                                            <p:txEl>
                                              <p:pRg st="0" end="0"/>
                                            </p:txEl>
                                          </p:spTgt>
                                        </p:tgtEl>
                                        <p:attrNameLst>
                                          <p:attrName>style.visibility</p:attrName>
                                        </p:attrNameLst>
                                      </p:cBhvr>
                                      <p:to>
                                        <p:strVal val="visible"/>
                                      </p:to>
                                    </p:set>
                                    <p:animEffect transition="in" filter="blinds(horizontal)">
                                      <p:cBhvr>
                                        <p:cTn id="13" dur="1000"/>
                                        <p:tgtEl>
                                          <p:spTgt spid="5632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6323">
                                            <p:txEl>
                                              <p:pRg st="1" end="1"/>
                                            </p:txEl>
                                          </p:spTgt>
                                        </p:tgtEl>
                                        <p:attrNameLst>
                                          <p:attrName>style.visibility</p:attrName>
                                        </p:attrNameLst>
                                      </p:cBhvr>
                                      <p:to>
                                        <p:strVal val="visible"/>
                                      </p:to>
                                    </p:set>
                                    <p:animEffect transition="in" filter="blinds(horizontal)">
                                      <p:cBhvr>
                                        <p:cTn id="18" dur="1000"/>
                                        <p:tgtEl>
                                          <p:spTgt spid="5632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6323">
                                            <p:txEl>
                                              <p:pRg st="2" end="2"/>
                                            </p:txEl>
                                          </p:spTgt>
                                        </p:tgtEl>
                                        <p:attrNameLst>
                                          <p:attrName>style.visibility</p:attrName>
                                        </p:attrNameLst>
                                      </p:cBhvr>
                                      <p:to>
                                        <p:strVal val="visible"/>
                                      </p:to>
                                    </p:set>
                                    <p:animEffect transition="in" filter="blinds(horizontal)">
                                      <p:cBhvr>
                                        <p:cTn id="23" dur="1000"/>
                                        <p:tgtEl>
                                          <p:spTgt spid="5632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6323">
                                            <p:txEl>
                                              <p:pRg st="3" end="3"/>
                                            </p:txEl>
                                          </p:spTgt>
                                        </p:tgtEl>
                                        <p:attrNameLst>
                                          <p:attrName>style.visibility</p:attrName>
                                        </p:attrNameLst>
                                      </p:cBhvr>
                                      <p:to>
                                        <p:strVal val="visible"/>
                                      </p:to>
                                    </p:set>
                                    <p:animEffect transition="in" filter="blinds(horizontal)">
                                      <p:cBhvr>
                                        <p:cTn id="28" dur="1000"/>
                                        <p:tgtEl>
                                          <p:spTgt spid="56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s-ES" sz="3200" dirty="0" smtClean="0">
                <a:latin typeface="Bookman Old Style" pitchFamily="18" charset="0"/>
              </a:rPr>
              <a:t>I. </a:t>
            </a:r>
            <a:r>
              <a:rPr lang="es-ES" sz="3200" dirty="0" smtClean="0"/>
              <a:t>La regulación jurídica de la muerte</a:t>
            </a:r>
            <a:br>
              <a:rPr lang="es-ES" sz="3200" dirty="0" smtClean="0"/>
            </a:br>
            <a:r>
              <a:rPr lang="es-ES" sz="3200" dirty="0" smtClean="0"/>
              <a:t>Especial referencia al criterio neurológico</a:t>
            </a:r>
            <a:r>
              <a:rPr lang="es-ES" sz="3200" dirty="0" smtClean="0">
                <a:latin typeface="Bookman Old Style" pitchFamily="18" charset="0"/>
              </a:rPr>
              <a:t> </a:t>
            </a:r>
            <a:endParaRPr lang="es-ES" dirty="0" smtClean="0">
              <a:latin typeface="Bookman Old Style" pitchFamily="18" charset="0"/>
            </a:endParaRPr>
          </a:p>
        </p:txBody>
      </p:sp>
      <p:sp>
        <p:nvSpPr>
          <p:cNvPr id="60419" name="Rectangle 3"/>
          <p:cNvSpPr>
            <a:spLocks noGrp="1" noChangeArrowheads="1"/>
          </p:cNvSpPr>
          <p:nvPr>
            <p:ph type="body" idx="1"/>
          </p:nvPr>
        </p:nvSpPr>
        <p:spPr/>
        <p:txBody>
          <a:bodyPr/>
          <a:lstStyle/>
          <a:p>
            <a:pPr marL="457200" indent="-457200" algn="just" eaLnBrk="1" hangingPunct="1">
              <a:lnSpc>
                <a:spcPct val="90000"/>
              </a:lnSpc>
              <a:buFont typeface="Wingdings" pitchFamily="2" charset="2"/>
              <a:buChar char="§"/>
            </a:pPr>
            <a:r>
              <a:rPr lang="es-ES" sz="2000" dirty="0" smtClean="0"/>
              <a:t>Para el </a:t>
            </a:r>
            <a:r>
              <a:rPr lang="es-ES" sz="2000" u="sng" dirty="0" smtClean="0"/>
              <a:t>hombre primitivo </a:t>
            </a:r>
            <a:r>
              <a:rPr lang="es-ES" sz="2000" dirty="0" smtClean="0"/>
              <a:t>no existió otro método de diagnóstico de la muerte que el </a:t>
            </a:r>
            <a:r>
              <a:rPr lang="es-ES" sz="2000" i="1" dirty="0" smtClean="0"/>
              <a:t>hedor putrefacto </a:t>
            </a:r>
            <a:r>
              <a:rPr lang="es-ES" sz="2000" dirty="0" smtClean="0"/>
              <a:t>del cadáver, junto con la rigidez y el enfriamiento cadavérico eran los signos visibles de que se valía el hombre para determinar la muerte de sus semejantes.</a:t>
            </a:r>
          </a:p>
          <a:p>
            <a:pPr marL="457200" indent="-457200" algn="just" eaLnBrk="1" hangingPunct="1">
              <a:lnSpc>
                <a:spcPct val="90000"/>
              </a:lnSpc>
              <a:buFont typeface="Wingdings" pitchFamily="2" charset="2"/>
              <a:buChar char="§"/>
            </a:pPr>
            <a:r>
              <a:rPr lang="es-ES" sz="2000" dirty="0" smtClean="0"/>
              <a:t>Luego, empezó a asociarse la ausencia de respiración con la muerte. </a:t>
            </a:r>
            <a:r>
              <a:rPr lang="es-ES" sz="2000" i="1" dirty="0" err="1" smtClean="0"/>
              <a:t>Vgr.</a:t>
            </a:r>
            <a:r>
              <a:rPr lang="es-ES" sz="2000" i="1" dirty="0" smtClean="0"/>
              <a:t>  </a:t>
            </a:r>
            <a:r>
              <a:rPr lang="es-ES" sz="2000" dirty="0" smtClean="0"/>
              <a:t>En el griego o hebreo, los vocablos respiración y alma se designaban de la misma forma (</a:t>
            </a:r>
            <a:r>
              <a:rPr lang="es-ES" sz="1600" i="1" dirty="0" smtClean="0"/>
              <a:t>neuma).</a:t>
            </a:r>
          </a:p>
          <a:p>
            <a:pPr marL="457200" indent="-457200" algn="just" eaLnBrk="1" hangingPunct="1">
              <a:lnSpc>
                <a:spcPct val="90000"/>
              </a:lnSpc>
              <a:buFont typeface="Wingdings" pitchFamily="2" charset="2"/>
              <a:buChar char="§"/>
            </a:pPr>
            <a:r>
              <a:rPr lang="es-ES" sz="2000" dirty="0" smtClean="0"/>
              <a:t>Edad Antigua,  se discutió acerca de la determinación cierta de la muerte.  La primera definición de la muerte de que se tenga conocimiento fue elaborada por Hipócrates en su libro </a:t>
            </a:r>
            <a:r>
              <a:rPr lang="es-ES" sz="1600" i="1" dirty="0" smtClean="0"/>
              <a:t>De </a:t>
            </a:r>
            <a:r>
              <a:rPr lang="es-ES" sz="1600" i="1" dirty="0" err="1" smtClean="0"/>
              <a:t>Morbis</a:t>
            </a:r>
            <a:r>
              <a:rPr lang="es-ES" sz="2000" dirty="0" smtClean="0"/>
              <a:t>, donde analiza las modificaciones de la cara en las horas posteriores a la muerte (</a:t>
            </a:r>
            <a:r>
              <a:rPr lang="es-ES" sz="1600" i="1" dirty="0" smtClean="0"/>
              <a:t>facies hipocráticas).</a:t>
            </a:r>
          </a:p>
          <a:p>
            <a:pPr marL="457200" indent="-457200" algn="just" eaLnBrk="1" hangingPunct="1">
              <a:lnSpc>
                <a:spcPct val="90000"/>
              </a:lnSpc>
              <a:buFont typeface="Wingdings" pitchFamily="2" charset="2"/>
              <a:buChar char="§"/>
            </a:pPr>
            <a:r>
              <a:rPr lang="es-ES" sz="2000" dirty="0" smtClean="0"/>
              <a:t>Se empezaron a darse los primeros pasos en la comprensión del proceso de la circulación sanguínea (</a:t>
            </a:r>
            <a:r>
              <a:rPr lang="es-ES" sz="1600" dirty="0" smtClean="0"/>
              <a:t>funciones </a:t>
            </a:r>
            <a:r>
              <a:rPr lang="es-ES" sz="1600" dirty="0" err="1" smtClean="0"/>
              <a:t>cardio</a:t>
            </a:r>
            <a:r>
              <a:rPr lang="es-ES" sz="1600" dirty="0" smtClean="0"/>
              <a:t> -circulatorias)</a:t>
            </a:r>
          </a:p>
          <a:p>
            <a:pPr marL="457200" indent="-457200" eaLnBrk="1" hangingPunct="1">
              <a:lnSpc>
                <a:spcPct val="90000"/>
              </a:lnSpc>
              <a:buNone/>
            </a:pPr>
            <a:endParaRPr lang="es-ES" sz="2200" dirty="0" smtClean="0"/>
          </a:p>
          <a:p>
            <a:pPr marL="457200" indent="-457200" eaLnBrk="1" hangingPunct="1">
              <a:lnSpc>
                <a:spcPct val="90000"/>
              </a:lnSpc>
              <a:buNone/>
            </a:pPr>
            <a:endParaRPr lang="es-ES" sz="2200" dirty="0" smtClean="0"/>
          </a:p>
          <a:p>
            <a:pPr marL="457200" indent="-457200" eaLnBrk="1" hangingPunct="1">
              <a:lnSpc>
                <a:spcPct val="90000"/>
              </a:lnSpc>
              <a:buNone/>
            </a:pPr>
            <a:endParaRPr lang="es-ES" sz="2200" dirty="0" smtClean="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60418"/>
                                        </p:tgtEl>
                                        <p:attrNameLst>
                                          <p:attrName>style.visibility</p:attrName>
                                        </p:attrNameLst>
                                      </p:cBhvr>
                                      <p:to>
                                        <p:strVal val="visible"/>
                                      </p:to>
                                    </p:set>
                                    <p:animEffect transition="in" filter="fade">
                                      <p:cBhvr>
                                        <p:cTn id="7" dur="1000"/>
                                        <p:tgtEl>
                                          <p:spTgt spid="60418"/>
                                        </p:tgtEl>
                                      </p:cBhvr>
                                    </p:animEffect>
                                    <p:anim calcmode="lin" valueType="num">
                                      <p:cBhvr>
                                        <p:cTn id="8" dur="1000" fill="hold"/>
                                        <p:tgtEl>
                                          <p:spTgt spid="60418"/>
                                        </p:tgtEl>
                                        <p:attrNameLst>
                                          <p:attrName>ppt_x</p:attrName>
                                        </p:attrNameLst>
                                      </p:cBhvr>
                                      <p:tavLst>
                                        <p:tav tm="0">
                                          <p:val>
                                            <p:strVal val="#ppt_x-.1"/>
                                          </p:val>
                                        </p:tav>
                                        <p:tav tm="100000">
                                          <p:val>
                                            <p:strVal val="#ppt_x"/>
                                          </p:val>
                                        </p:tav>
                                      </p:tavLst>
                                    </p:anim>
                                    <p:anim calcmode="lin" valueType="num">
                                      <p:cBhvr>
                                        <p:cTn id="9" dur="1000" fill="hold"/>
                                        <p:tgtEl>
                                          <p:spTgt spid="60418"/>
                                        </p:tgtEl>
                                        <p:attrNameLst>
                                          <p:attrName>ppt_y</p:attrName>
                                        </p:attrNameLst>
                                      </p:cBhvr>
                                      <p:tavLst>
                                        <p:tav tm="0">
                                          <p:val>
                                            <p:strVal val="#ppt_y"/>
                                          </p:val>
                                        </p:tav>
                                        <p:tav tm="100000">
                                          <p:val>
                                            <p:strVal val="#ppt_y"/>
                                          </p:val>
                                        </p:tav>
                                      </p:tavLst>
                                    </p:anim>
                                  </p:childTnLst>
                                </p:cTn>
                              </p:par>
                            </p:childTnLst>
                          </p:cTn>
                        </p:par>
                        <p:par>
                          <p:cTn id="10" fill="hold">
                            <p:stCondLst>
                              <p:cond delay="8000"/>
                            </p:stCondLst>
                            <p:childTnLst>
                              <p:par>
                                <p:cTn id="11" presetID="50" presetClass="entr" presetSubtype="0" decel="100000" fill="hold" grpId="0" nodeType="afterEffect">
                                  <p:stCondLst>
                                    <p:cond delay="0"/>
                                  </p:stCondLst>
                                  <p:childTnLst>
                                    <p:set>
                                      <p:cBhvr>
                                        <p:cTn id="12" dur="1" fill="hold">
                                          <p:stCondLst>
                                            <p:cond delay="0"/>
                                          </p:stCondLst>
                                        </p:cTn>
                                        <p:tgtEl>
                                          <p:spTgt spid="60419">
                                            <p:txEl>
                                              <p:pRg st="0" end="0"/>
                                            </p:txEl>
                                          </p:spTgt>
                                        </p:tgtEl>
                                        <p:attrNameLst>
                                          <p:attrName>style.visibility</p:attrName>
                                        </p:attrNameLst>
                                      </p:cBhvr>
                                      <p:to>
                                        <p:strVal val="visible"/>
                                      </p:to>
                                    </p:set>
                                    <p:anim calcmode="lin" valueType="num">
                                      <p:cBhvr>
                                        <p:cTn id="13" dur="1000" fill="hold"/>
                                        <p:tgtEl>
                                          <p:spTgt spid="60419">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60419">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6041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60419">
                                            <p:txEl>
                                              <p:pRg st="1" end="1"/>
                                            </p:txEl>
                                          </p:spTgt>
                                        </p:tgtEl>
                                        <p:attrNameLst>
                                          <p:attrName>style.visibility</p:attrName>
                                        </p:attrNameLst>
                                      </p:cBhvr>
                                      <p:to>
                                        <p:strVal val="visible"/>
                                      </p:to>
                                    </p:set>
                                    <p:anim calcmode="lin" valueType="num">
                                      <p:cBhvr>
                                        <p:cTn id="20" dur="1000" fill="hold"/>
                                        <p:tgtEl>
                                          <p:spTgt spid="60419">
                                            <p:txEl>
                                              <p:pRg st="1" end="1"/>
                                            </p:txEl>
                                          </p:spTgt>
                                        </p:tgtEl>
                                        <p:attrNameLst>
                                          <p:attrName>ppt_w</p:attrName>
                                        </p:attrNameLst>
                                      </p:cBhvr>
                                      <p:tavLst>
                                        <p:tav tm="0">
                                          <p:val>
                                            <p:strVal val="#ppt_w+.3"/>
                                          </p:val>
                                        </p:tav>
                                        <p:tav tm="100000">
                                          <p:val>
                                            <p:strVal val="#ppt_w"/>
                                          </p:val>
                                        </p:tav>
                                      </p:tavLst>
                                    </p:anim>
                                    <p:anim calcmode="lin" valueType="num">
                                      <p:cBhvr>
                                        <p:cTn id="21" dur="1000" fill="hold"/>
                                        <p:tgtEl>
                                          <p:spTgt spid="60419">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6041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0" presetClass="entr" presetSubtype="0" decel="100000" fill="hold" grpId="0" nodeType="clickEffect">
                                  <p:stCondLst>
                                    <p:cond delay="0"/>
                                  </p:stCondLst>
                                  <p:childTnLst>
                                    <p:set>
                                      <p:cBhvr>
                                        <p:cTn id="26" dur="1" fill="hold">
                                          <p:stCondLst>
                                            <p:cond delay="0"/>
                                          </p:stCondLst>
                                        </p:cTn>
                                        <p:tgtEl>
                                          <p:spTgt spid="60419">
                                            <p:txEl>
                                              <p:pRg st="2" end="2"/>
                                            </p:txEl>
                                          </p:spTgt>
                                        </p:tgtEl>
                                        <p:attrNameLst>
                                          <p:attrName>style.visibility</p:attrName>
                                        </p:attrNameLst>
                                      </p:cBhvr>
                                      <p:to>
                                        <p:strVal val="visible"/>
                                      </p:to>
                                    </p:set>
                                    <p:anim calcmode="lin" valueType="num">
                                      <p:cBhvr>
                                        <p:cTn id="27" dur="1000" fill="hold"/>
                                        <p:tgtEl>
                                          <p:spTgt spid="60419">
                                            <p:txEl>
                                              <p:pRg st="2" end="2"/>
                                            </p:txEl>
                                          </p:spTgt>
                                        </p:tgtEl>
                                        <p:attrNameLst>
                                          <p:attrName>ppt_w</p:attrName>
                                        </p:attrNameLst>
                                      </p:cBhvr>
                                      <p:tavLst>
                                        <p:tav tm="0">
                                          <p:val>
                                            <p:strVal val="#ppt_w+.3"/>
                                          </p:val>
                                        </p:tav>
                                        <p:tav tm="100000">
                                          <p:val>
                                            <p:strVal val="#ppt_w"/>
                                          </p:val>
                                        </p:tav>
                                      </p:tavLst>
                                    </p:anim>
                                    <p:anim calcmode="lin" valueType="num">
                                      <p:cBhvr>
                                        <p:cTn id="28" dur="1000" fill="hold"/>
                                        <p:tgtEl>
                                          <p:spTgt spid="60419">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6041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0" presetClass="entr" presetSubtype="0" decel="100000" fill="hold" grpId="0" nodeType="clickEffect">
                                  <p:stCondLst>
                                    <p:cond delay="0"/>
                                  </p:stCondLst>
                                  <p:childTnLst>
                                    <p:set>
                                      <p:cBhvr>
                                        <p:cTn id="33" dur="1" fill="hold">
                                          <p:stCondLst>
                                            <p:cond delay="0"/>
                                          </p:stCondLst>
                                        </p:cTn>
                                        <p:tgtEl>
                                          <p:spTgt spid="60419">
                                            <p:txEl>
                                              <p:pRg st="3" end="3"/>
                                            </p:txEl>
                                          </p:spTgt>
                                        </p:tgtEl>
                                        <p:attrNameLst>
                                          <p:attrName>style.visibility</p:attrName>
                                        </p:attrNameLst>
                                      </p:cBhvr>
                                      <p:to>
                                        <p:strVal val="visible"/>
                                      </p:to>
                                    </p:set>
                                    <p:anim calcmode="lin" valueType="num">
                                      <p:cBhvr>
                                        <p:cTn id="34" dur="1000" fill="hold"/>
                                        <p:tgtEl>
                                          <p:spTgt spid="60419">
                                            <p:txEl>
                                              <p:pRg st="3" end="3"/>
                                            </p:txEl>
                                          </p:spTgt>
                                        </p:tgtEl>
                                        <p:attrNameLst>
                                          <p:attrName>ppt_w</p:attrName>
                                        </p:attrNameLst>
                                      </p:cBhvr>
                                      <p:tavLst>
                                        <p:tav tm="0">
                                          <p:val>
                                            <p:strVal val="#ppt_w+.3"/>
                                          </p:val>
                                        </p:tav>
                                        <p:tav tm="100000">
                                          <p:val>
                                            <p:strVal val="#ppt_w"/>
                                          </p:val>
                                        </p:tav>
                                      </p:tavLst>
                                    </p:anim>
                                    <p:anim calcmode="lin" valueType="num">
                                      <p:cBhvr>
                                        <p:cTn id="35" dur="1000" fill="hold"/>
                                        <p:tgtEl>
                                          <p:spTgt spid="60419">
                                            <p:txEl>
                                              <p:pRg st="3" end="3"/>
                                            </p:txEl>
                                          </p:spTgt>
                                        </p:tgtEl>
                                        <p:attrNameLst>
                                          <p:attrName>ppt_h</p:attrName>
                                        </p:attrNameLst>
                                      </p:cBhvr>
                                      <p:tavLst>
                                        <p:tav tm="0">
                                          <p:val>
                                            <p:strVal val="#ppt_h"/>
                                          </p:val>
                                        </p:tav>
                                        <p:tav tm="100000">
                                          <p:val>
                                            <p:strVal val="#ppt_h"/>
                                          </p:val>
                                        </p:tav>
                                      </p:tavLst>
                                    </p:anim>
                                    <p:animEffect transition="in" filter="fade">
                                      <p:cBhvr>
                                        <p:cTn id="36" dur="1000"/>
                                        <p:tgtEl>
                                          <p:spTgt spid="604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 </a:t>
            </a:r>
            <a:r>
              <a:rPr lang="es-ES" sz="3200" dirty="0" smtClean="0">
                <a:latin typeface="Bookman Old Style" pitchFamily="18" charset="0"/>
              </a:rPr>
              <a:t>I. </a:t>
            </a:r>
            <a:r>
              <a:rPr lang="es-ES" sz="3200" dirty="0" smtClean="0"/>
              <a:t>La regulación jurídica de la muerte</a:t>
            </a:r>
            <a:br>
              <a:rPr lang="es-ES" sz="3200" dirty="0" smtClean="0"/>
            </a:br>
            <a:r>
              <a:rPr lang="es-ES" sz="3200" dirty="0" smtClean="0"/>
              <a:t>Especial referencia al criterio neurológico</a:t>
            </a:r>
            <a:endParaRPr lang="es-MX" sz="3200" dirty="0"/>
          </a:p>
        </p:txBody>
      </p:sp>
      <p:sp>
        <p:nvSpPr>
          <p:cNvPr id="3" name="2 Marcador de contenido"/>
          <p:cNvSpPr>
            <a:spLocks noGrp="1"/>
          </p:cNvSpPr>
          <p:nvPr>
            <p:ph idx="1"/>
          </p:nvPr>
        </p:nvSpPr>
        <p:spPr/>
        <p:txBody>
          <a:bodyPr/>
          <a:lstStyle/>
          <a:p>
            <a:pPr algn="just" eaLnBrk="1" hangingPunct="1">
              <a:lnSpc>
                <a:spcPct val="90000"/>
              </a:lnSpc>
              <a:buFont typeface="Wingdings" pitchFamily="2" charset="2"/>
              <a:buChar char="§"/>
            </a:pPr>
            <a:r>
              <a:rPr lang="es-MX" sz="2000" dirty="0" smtClean="0"/>
              <a:t>Harvey, descubre el proceso de la circulación total (1616-1619) A partir de este momento se le da un rol al corazón en el funcionamiento del organismo humano y se empieza a asociar la muerte con el cese del pulso y de los latidos del corazón. Aunque el término de circulación sanguínea fue utilizado por vez primera en 1569 por </a:t>
            </a:r>
            <a:r>
              <a:rPr lang="es-MX" sz="2000" dirty="0" err="1" smtClean="0"/>
              <a:t>Cesalpino</a:t>
            </a:r>
            <a:r>
              <a:rPr lang="es-MX" sz="2000" dirty="0" smtClean="0"/>
              <a:t>.</a:t>
            </a:r>
          </a:p>
          <a:p>
            <a:pPr algn="just" eaLnBrk="1" hangingPunct="1">
              <a:lnSpc>
                <a:spcPct val="90000"/>
              </a:lnSpc>
              <a:buFont typeface="Wingdings" pitchFamily="2" charset="2"/>
              <a:buChar char="§"/>
            </a:pPr>
            <a:r>
              <a:rPr lang="es-MX" sz="2000" dirty="0" smtClean="0"/>
              <a:t>El diagnóstico de la muerte en atención a criterios </a:t>
            </a:r>
            <a:r>
              <a:rPr lang="es-MX" sz="2000" dirty="0" err="1" smtClean="0"/>
              <a:t>cardiorrespiratorios</a:t>
            </a:r>
            <a:r>
              <a:rPr lang="es-MX" sz="2000" dirty="0" smtClean="0"/>
              <a:t> prevaleció hasta el punto que, en todos los textos del tema, se le conoce con la denominación “método tradicional” para la determinación de la muerte. De este modo, los médicos durante siglos, actuaban de modo similar: tomaban el pulso del paciente y le colocaban un </a:t>
            </a:r>
            <a:r>
              <a:rPr lang="es-MX" sz="2000" i="1" dirty="0" smtClean="0"/>
              <a:t>espejo en la boca</a:t>
            </a:r>
            <a:r>
              <a:rPr lang="es-MX" sz="2000" dirty="0" smtClean="0"/>
              <a:t>, si el paciente no mostraba signos vitales, se procedía a certificar su muerte.</a:t>
            </a:r>
            <a:endParaRPr lang="es-MX"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a:t>
            </a:r>
            <a:r>
              <a:rPr lang="es-ES" sz="3200" dirty="0" smtClean="0">
                <a:latin typeface="Bookman Old Style" pitchFamily="18" charset="0"/>
              </a:rPr>
              <a:t> I. </a:t>
            </a:r>
            <a:r>
              <a:rPr lang="es-ES" sz="3200" dirty="0" smtClean="0"/>
              <a:t>La regulación jurídica de la muerte</a:t>
            </a:r>
            <a:br>
              <a:rPr lang="es-ES" sz="3200" dirty="0" smtClean="0"/>
            </a:br>
            <a:r>
              <a:rPr lang="es-ES" sz="3200" dirty="0" smtClean="0"/>
              <a:t>Especial referencia al criterio neurológico</a:t>
            </a:r>
            <a:endParaRPr lang="es-MX" sz="3200" dirty="0"/>
          </a:p>
        </p:txBody>
      </p:sp>
      <p:sp>
        <p:nvSpPr>
          <p:cNvPr id="3" name="2 Marcador de contenido"/>
          <p:cNvSpPr>
            <a:spLocks noGrp="1"/>
          </p:cNvSpPr>
          <p:nvPr>
            <p:ph idx="1"/>
          </p:nvPr>
        </p:nvSpPr>
        <p:spPr/>
        <p:txBody>
          <a:bodyPr/>
          <a:lstStyle/>
          <a:p>
            <a:pPr algn="just">
              <a:buFont typeface="Wingdings" pitchFamily="2" charset="2"/>
              <a:buChar char="§"/>
            </a:pPr>
            <a:r>
              <a:rPr lang="es-MX" sz="2000" dirty="0" smtClean="0"/>
              <a:t>Las epidemias tanto de Europa como de América en los siglos XVII y XVIII condujeron al cuestionamiento de la certeza de la metodología usada para determinar la muerte, ya que la cantidad de fallecidos planteaba un margen de error importante, al no poderse esperar, en muchos casos, la presencia de signos cadavéricos claramente manifiestos.</a:t>
            </a:r>
          </a:p>
          <a:p>
            <a:pPr algn="just">
              <a:buFont typeface="Wingdings" pitchFamily="2" charset="2"/>
              <a:buChar char="§"/>
            </a:pPr>
            <a:r>
              <a:rPr lang="es-MX" sz="2000" dirty="0" smtClean="0"/>
              <a:t>Consecuencia de esta inseguridad en la certeza de determinación de la muerte, en algunas legislaciones se estableció un lapso de tiempo (24 horas), el cual debía transcurrir antes de dar sepultura al cadáver. En Alemania e Italia se establecieron cámaras mortuorias de “espera” donde el presunto muerto permanecía hasta la aparición de signos cadavéricos.</a:t>
            </a:r>
            <a:endParaRPr lang="es-MX"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I</a:t>
            </a:r>
            <a:r>
              <a:rPr lang="es-ES" sz="3200" dirty="0" smtClean="0">
                <a:latin typeface="Bookman Old Style" pitchFamily="18" charset="0"/>
              </a:rPr>
              <a:t>. </a:t>
            </a:r>
            <a:r>
              <a:rPr lang="es-ES" sz="3200" dirty="0" smtClean="0"/>
              <a:t>La regulación jurídica de la muerte</a:t>
            </a:r>
            <a:br>
              <a:rPr lang="es-ES" sz="3200" dirty="0" smtClean="0"/>
            </a:br>
            <a:r>
              <a:rPr lang="es-ES" sz="3200" dirty="0" smtClean="0"/>
              <a:t>Especial referencia al criterio neurológico</a:t>
            </a:r>
            <a:endParaRPr lang="es-MX" sz="3200" dirty="0"/>
          </a:p>
        </p:txBody>
      </p:sp>
      <p:sp>
        <p:nvSpPr>
          <p:cNvPr id="3" name="2 Marcador de contenido"/>
          <p:cNvSpPr>
            <a:spLocks noGrp="1"/>
          </p:cNvSpPr>
          <p:nvPr>
            <p:ph idx="1"/>
          </p:nvPr>
        </p:nvSpPr>
        <p:spPr/>
        <p:txBody>
          <a:bodyPr/>
          <a:lstStyle/>
          <a:p>
            <a:pPr algn="just"/>
            <a:r>
              <a:rPr lang="es-MX" sz="2000" dirty="0" smtClean="0"/>
              <a:t>Con la invención del </a:t>
            </a:r>
            <a:r>
              <a:rPr lang="es-MX" sz="2000" i="1" dirty="0" smtClean="0"/>
              <a:t>estetoscopio</a:t>
            </a:r>
            <a:r>
              <a:rPr lang="es-MX" sz="2000" dirty="0" smtClean="0"/>
              <a:t>  mitad (S. XIX) se observaron progresos en la recuperación de la confianza perdida en la certeza de la determinación de la muerte, ya que con éste se demostró una sensibilidad, hasta entonces desconocida, para controlar los latidos cardíacos y los movimientos respiratorios.</a:t>
            </a:r>
          </a:p>
          <a:p>
            <a:pPr algn="just"/>
            <a:r>
              <a:rPr lang="es-MX" sz="2000" dirty="0" smtClean="0"/>
              <a:t>Inicios del S. XX, se descubre la metodología para la determinación de la muerte en atención a criterios </a:t>
            </a:r>
            <a:r>
              <a:rPr lang="es-MX" sz="2000" dirty="0" err="1" smtClean="0"/>
              <a:t>cardiorrespiratorios</a:t>
            </a:r>
            <a:r>
              <a:rPr lang="es-MX" sz="2000" dirty="0" smtClean="0"/>
              <a:t>: la prueba de la fluorescencia de ICARD.</a:t>
            </a:r>
          </a:p>
          <a:p>
            <a:pPr algn="just"/>
            <a:r>
              <a:rPr lang="es-MX" sz="2000" dirty="0" smtClean="0"/>
              <a:t>S. XX se desarrolla la terapia intensiva. Propiciando que traumas </a:t>
            </a:r>
            <a:r>
              <a:rPr lang="es-MX" sz="2000" dirty="0" err="1" smtClean="0"/>
              <a:t>cardiorrespiratorios</a:t>
            </a:r>
            <a:r>
              <a:rPr lang="es-MX" sz="2000" dirty="0" smtClean="0"/>
              <a:t>, que en otro momento, hubieran significado inevitablemente la muerte del paciente, se convirtieran en situaciones clínicas reversibles, debido a las técnicas de resucitación y a los mecanismos de respiración artificial.</a:t>
            </a:r>
            <a:endParaRPr lang="es-MX" sz="2000" dirty="0"/>
          </a:p>
        </p:txBody>
      </p:sp>
    </p:spTree>
  </p:cSld>
  <p:clrMapOvr>
    <a:masterClrMapping/>
  </p:clrMapOvr>
</p:sld>
</file>

<file path=ppt/theme/theme1.xml><?xml version="1.0" encoding="utf-8"?>
<a:theme xmlns:a="http://schemas.openxmlformats.org/drawingml/2006/main" name="Refinado">
  <a:themeElements>
    <a:clrScheme name="Refinado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Refinado">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finado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ado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ado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ado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ado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ado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ado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Refined</Template>
  <TotalTime>794</TotalTime>
  <Words>3847</Words>
  <Application>Microsoft Office PowerPoint</Application>
  <PresentationFormat>Presentación en pantalla (4:3)</PresentationFormat>
  <Paragraphs>141</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Refinado</vt:lpstr>
      <vt:lpstr>Aspectos jurídicos, legales y normativos de la muerte Hospital 20 de noviembre Ciudad de México</vt:lpstr>
      <vt:lpstr>I. La regulación jurídica de la muerte Especial referencia al criterio neurológico</vt:lpstr>
      <vt:lpstr>I. La regulación jurídica de la muerte Especial referencia al criterio neurológico</vt:lpstr>
      <vt:lpstr>I. La regulación jurídica de la muerte Especial referencia al criterio neurológico</vt:lpstr>
      <vt:lpstr>I. La regulación jurídica de la muerte Especial referencia al criterio neurológico</vt:lpstr>
      <vt:lpstr>I. La regulación jurídica de la muerte Especial referencia al criterio neurológico </vt:lpstr>
      <vt:lpstr>I. I. La regulación jurídica de la muerte Especial referencia al criterio neurológico</vt:lpstr>
      <vt:lpstr>I. I. La regulación jurídica de la muerte Especial referencia al criterio neurológico</vt:lpstr>
      <vt:lpstr>I. La regulación jurídica de la muerte Especial referencia al criterio neurológico</vt:lpstr>
      <vt:lpstr>I. La regulación jurídica de la muerte Especial referencia al criterio neurológico  </vt:lpstr>
      <vt:lpstr>I. Diagnóstico neurológico de la muerte</vt:lpstr>
      <vt:lpstr>I. Diagnóstico neurológico de la muerte</vt:lpstr>
      <vt:lpstr>I. Diagnóstico neurológico de la muerte</vt:lpstr>
      <vt:lpstr>I. Diagnóstico neurológico de la muerte</vt:lpstr>
      <vt:lpstr>I. Diagnóstico neurológico de la muerte</vt:lpstr>
      <vt:lpstr>II. Muerte Clínica</vt:lpstr>
      <vt:lpstr>III.  Tendencias sobre la regulación de la muerte en la legislación contemporánea</vt:lpstr>
      <vt:lpstr>III. Tendencias sobre la regulación de la muerte en la legislación contemporánea</vt:lpstr>
      <vt:lpstr>III.  Tendencias sobre la regulación de la muerte en la legislación contemporánea</vt:lpstr>
      <vt:lpstr>III.  Tendencias sobre la regulación de la muerte en la legislación contemporánea</vt:lpstr>
      <vt:lpstr>III.  Tendencias sobre la regulación de la muerte en la legislación contemporánea</vt:lpstr>
      <vt:lpstr>III.  Tendencias sobre la regulación de la muerte en la legislación contemporánea</vt:lpstr>
      <vt:lpstr>IV. Cadáveres</vt:lpstr>
      <vt:lpstr>IV. Cadáveres</vt:lpstr>
      <vt:lpstr>IV. Cadáveres</vt:lpstr>
      <vt:lpstr>IV. Cadáveres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Derecho Natural, Derechos Humanos y Ética Judicial en el umbral de las decisiones judiciales</dc:title>
  <dc:creator>inah</dc:creator>
  <cp:lastModifiedBy>Gabriel</cp:lastModifiedBy>
  <cp:revision>275</cp:revision>
  <cp:lastPrinted>1601-01-01T00:00:00Z</cp:lastPrinted>
  <dcterms:created xsi:type="dcterms:W3CDTF">2011-01-07T16:48:04Z</dcterms:created>
  <dcterms:modified xsi:type="dcterms:W3CDTF">2011-06-12T17:23:49Z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